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56" r:id="rId2"/>
    <p:sldId id="257" r:id="rId3"/>
    <p:sldId id="258" r:id="rId4"/>
    <p:sldId id="259" r:id="rId5"/>
    <p:sldId id="260" r:id="rId6"/>
    <p:sldId id="279" r:id="rId7"/>
    <p:sldId id="261" r:id="rId8"/>
    <p:sldId id="262" r:id="rId9"/>
    <p:sldId id="263" r:id="rId10"/>
    <p:sldId id="264" r:id="rId11"/>
    <p:sldId id="265" r:id="rId12"/>
    <p:sldId id="269" r:id="rId13"/>
    <p:sldId id="270" r:id="rId14"/>
    <p:sldId id="284" r:id="rId15"/>
    <p:sldId id="283" r:id="rId16"/>
    <p:sldId id="268" r:id="rId17"/>
    <p:sldId id="272" r:id="rId18"/>
    <p:sldId id="278" r:id="rId19"/>
    <p:sldId id="282" r:id="rId20"/>
    <p:sldId id="285" r:id="rId21"/>
    <p:sldId id="273" r:id="rId22"/>
    <p:sldId id="274" r:id="rId23"/>
    <p:sldId id="280" r:id="rId24"/>
    <p:sldId id="275" r:id="rId25"/>
    <p:sldId id="276" r:id="rId26"/>
    <p:sldId id="277" r:id="rId27"/>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806"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8BD592FE-89F4-48C3-8112-AC5CE0BE1E37}" type="datetimeFigureOut">
              <a:rPr lang="en-US" smtClean="0"/>
              <a:t>1/20/2016</a:t>
            </a:fld>
            <a:endParaRPr lang="en-US" dirty="0"/>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8D863215-7447-43B1-811B-7E98789E2301}" type="slidenum">
              <a:rPr lang="en-US" smtClean="0"/>
              <a:t>‹#›</a:t>
            </a:fld>
            <a:endParaRPr lang="en-US" dirty="0"/>
          </a:p>
        </p:txBody>
      </p:sp>
    </p:spTree>
    <p:extLst>
      <p:ext uri="{BB962C8B-B14F-4D97-AF65-F5344CB8AC3E}">
        <p14:creationId xmlns:p14="http://schemas.microsoft.com/office/powerpoint/2010/main" val="4078542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2143"/>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5232173" y="0"/>
            <a:ext cx="4002299" cy="352143"/>
          </a:xfrm>
          <a:prstGeom prst="rect">
            <a:avLst/>
          </a:prstGeom>
        </p:spPr>
        <p:txBody>
          <a:bodyPr vert="horz" lIns="92830" tIns="46415" rIns="92830" bIns="46415" rtlCol="0"/>
          <a:lstStyle>
            <a:lvl1pPr algn="r">
              <a:defRPr sz="1200"/>
            </a:lvl1pPr>
          </a:lstStyle>
          <a:p>
            <a:fld id="{893B4636-63C1-4133-9DDF-75DD54ECBF4B}" type="datetimeFigureOut">
              <a:rPr lang="en-US" smtClean="0"/>
              <a:t>1/20/2016</a:t>
            </a:fld>
            <a:endParaRPr lang="en-US" dirty="0"/>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923608" y="3373756"/>
            <a:ext cx="7388860" cy="2760344"/>
          </a:xfrm>
          <a:prstGeom prst="rect">
            <a:avLst/>
          </a:prstGeom>
        </p:spPr>
        <p:txBody>
          <a:bodyPr vert="horz" lIns="92830" tIns="46415" rIns="92830" bIns="4641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02299" cy="352142"/>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2173" y="6658258"/>
            <a:ext cx="4002299" cy="352142"/>
          </a:xfrm>
          <a:prstGeom prst="rect">
            <a:avLst/>
          </a:prstGeom>
        </p:spPr>
        <p:txBody>
          <a:bodyPr vert="horz" lIns="92830" tIns="46415" rIns="92830" bIns="46415" rtlCol="0" anchor="b"/>
          <a:lstStyle>
            <a:lvl1pPr algn="r">
              <a:defRPr sz="1200"/>
            </a:lvl1pPr>
          </a:lstStyle>
          <a:p>
            <a:fld id="{17E3817F-9179-41F3-BD9D-D2B4C76A618B}" type="slidenum">
              <a:rPr lang="en-US" smtClean="0"/>
              <a:t>‹#›</a:t>
            </a:fld>
            <a:endParaRPr lang="en-US" dirty="0"/>
          </a:p>
        </p:txBody>
      </p:sp>
    </p:spTree>
    <p:extLst>
      <p:ext uri="{BB962C8B-B14F-4D97-AF65-F5344CB8AC3E}">
        <p14:creationId xmlns:p14="http://schemas.microsoft.com/office/powerpoint/2010/main" val="384896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1CAB088-C586-410D-94C6-43FA16B339F5}" type="datetime1">
              <a:rPr lang="en-US" smtClean="0"/>
              <a:t>1/20/2016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F3428FE-D46F-4219-BEDB-CACA6A859452}"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975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BB041D-ADEF-40F6-B6C3-CCA47F1702B5}" type="datetime1">
              <a:rPr lang="en-US" smtClean="0"/>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3428FE-D46F-4219-BEDB-CACA6A859452}" type="slidenum">
              <a:rPr lang="en-US" smtClean="0"/>
              <a:t>‹#›</a:t>
            </a:fld>
            <a:endParaRPr lang="en-US" dirty="0"/>
          </a:p>
        </p:txBody>
      </p:sp>
    </p:spTree>
    <p:extLst>
      <p:ext uri="{BB962C8B-B14F-4D97-AF65-F5344CB8AC3E}">
        <p14:creationId xmlns:p14="http://schemas.microsoft.com/office/powerpoint/2010/main" val="424696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74C742-9A1B-4075-80C6-9E8391ECCCBB}" type="datetime1">
              <a:rPr lang="en-US" smtClean="0"/>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3428FE-D46F-4219-BEDB-CACA6A859452}" type="slidenum">
              <a:rPr lang="en-US" smtClean="0"/>
              <a:t>‹#›</a:t>
            </a:fld>
            <a:endParaRPr lang="en-US" dirty="0"/>
          </a:p>
        </p:txBody>
      </p:sp>
    </p:spTree>
    <p:extLst>
      <p:ext uri="{BB962C8B-B14F-4D97-AF65-F5344CB8AC3E}">
        <p14:creationId xmlns:p14="http://schemas.microsoft.com/office/powerpoint/2010/main" val="359172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4302" y="217495"/>
            <a:ext cx="10762937" cy="801838"/>
          </a:xfrm>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idx="1"/>
          </p:nvPr>
        </p:nvSpPr>
        <p:spPr>
          <a:xfrm>
            <a:off x="1064301" y="1251680"/>
            <a:ext cx="10762937" cy="5329002"/>
          </a:xfrm>
        </p:spPr>
        <p:txBody>
          <a:bodyPr>
            <a:normAutofit/>
          </a:bodyPr>
          <a:lstStyle>
            <a:lvl1pPr>
              <a:defRPr sz="3200" b="1"/>
            </a:lvl1pPr>
            <a:lvl2pPr>
              <a:defRPr sz="3200"/>
            </a:lvl2pPr>
            <a:lvl3pPr>
              <a:defRPr sz="28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17531" y="6381036"/>
            <a:ext cx="670560" cy="482322"/>
          </a:xfrm>
        </p:spPr>
        <p:txBody>
          <a:bodyPr/>
          <a:lstStyle>
            <a:lvl1pPr>
              <a:defRPr sz="2000" b="1">
                <a:solidFill>
                  <a:schemeClr val="tx1"/>
                </a:solidFill>
              </a:defRPr>
            </a:lvl1pPr>
          </a:lstStyle>
          <a:p>
            <a:fld id="{4F3428FE-D46F-4219-BEDB-CACA6A859452}" type="slidenum">
              <a:rPr lang="en-US" smtClean="0"/>
              <a:pPr/>
              <a:t>‹#›</a:t>
            </a:fld>
            <a:endParaRPr lang="en-US" dirty="0"/>
          </a:p>
        </p:txBody>
      </p:sp>
      <p:pic>
        <p:nvPicPr>
          <p:cNvPr id="9" name="Picture 8"/>
          <p:cNvPicPr>
            <a:picLocks noChangeAspect="1"/>
          </p:cNvPicPr>
          <p:nvPr userDrawn="1"/>
        </p:nvPicPr>
        <p:blipFill>
          <a:blip r:embed="rId2"/>
          <a:stretch>
            <a:fillRect/>
          </a:stretch>
        </p:blipFill>
        <p:spPr>
          <a:xfrm>
            <a:off x="0" y="217495"/>
            <a:ext cx="841321" cy="1146147"/>
          </a:xfrm>
          <a:prstGeom prst="rect">
            <a:avLst/>
          </a:prstGeom>
        </p:spPr>
      </p:pic>
    </p:spTree>
    <p:extLst>
      <p:ext uri="{BB962C8B-B14F-4D97-AF65-F5344CB8AC3E}">
        <p14:creationId xmlns:p14="http://schemas.microsoft.com/office/powerpoint/2010/main" val="1753133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9632E8A-F70F-43C1-8407-9F67BA81458A}" type="datetime1">
              <a:rPr lang="en-US" smtClean="0"/>
              <a:t>1/20/2016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F3428FE-D46F-4219-BEDB-CACA6A859452}"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8826673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69CF85-D0A6-409A-9BF8-90F572243FE9}" type="datetime1">
              <a:rPr lang="en-US" smtClean="0"/>
              <a:t>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3428FE-D46F-4219-BEDB-CACA6A859452}" type="slidenum">
              <a:rPr lang="en-US" smtClean="0"/>
              <a:t>‹#›</a:t>
            </a:fld>
            <a:endParaRPr lang="en-US" dirty="0"/>
          </a:p>
        </p:txBody>
      </p:sp>
    </p:spTree>
    <p:extLst>
      <p:ext uri="{BB962C8B-B14F-4D97-AF65-F5344CB8AC3E}">
        <p14:creationId xmlns:p14="http://schemas.microsoft.com/office/powerpoint/2010/main" val="374801965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5D3DDC-D151-4297-8BCF-C1B7B6DF3F39}" type="datetime1">
              <a:rPr lang="en-US" smtClean="0"/>
              <a:t>1/20/2016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3428FE-D46F-4219-BEDB-CACA6A859452}" type="slidenum">
              <a:rPr lang="en-US" smtClean="0"/>
              <a:t>‹#›</a:t>
            </a:fld>
            <a:endParaRPr lang="en-US" dirty="0"/>
          </a:p>
        </p:txBody>
      </p:sp>
    </p:spTree>
    <p:extLst>
      <p:ext uri="{BB962C8B-B14F-4D97-AF65-F5344CB8AC3E}">
        <p14:creationId xmlns:p14="http://schemas.microsoft.com/office/powerpoint/2010/main" val="290478110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37AF86-969B-4D75-B912-4C7EDEB9CE9B}" type="datetime1">
              <a:rPr lang="en-US" smtClean="0"/>
              <a:t>1/20/2016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3428FE-D46F-4219-BEDB-CACA6A859452}" type="slidenum">
              <a:rPr lang="en-US" smtClean="0"/>
              <a:t>‹#›</a:t>
            </a:fld>
            <a:endParaRPr lang="en-US" dirty="0"/>
          </a:p>
        </p:txBody>
      </p:sp>
    </p:spTree>
    <p:extLst>
      <p:ext uri="{BB962C8B-B14F-4D97-AF65-F5344CB8AC3E}">
        <p14:creationId xmlns:p14="http://schemas.microsoft.com/office/powerpoint/2010/main" val="369451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FB5DB-F968-48D4-9099-363AAA1DBC75}" type="datetime1">
              <a:rPr lang="en-US" smtClean="0"/>
              <a:t>1/20/2016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t>‹#›</a:t>
            </a:fld>
            <a:endParaRPr lang="en-US" dirty="0"/>
          </a:p>
        </p:txBody>
      </p:sp>
    </p:spTree>
    <p:extLst>
      <p:ext uri="{BB962C8B-B14F-4D97-AF65-F5344CB8AC3E}">
        <p14:creationId xmlns:p14="http://schemas.microsoft.com/office/powerpoint/2010/main" val="389224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5CE35AB1-8B5D-4E13-A902-C392A1E0D733}" type="datetime1">
              <a:rPr lang="en-US" smtClean="0"/>
              <a:t>1/20/2016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4F3428FE-D46F-4219-BEDB-CACA6A859452}"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743112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0020B17D-7B19-4605-8623-DB3C1CAF3074}" type="datetime1">
              <a:rPr lang="en-US" smtClean="0"/>
              <a:t>1/20/2016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4F3428FE-D46F-4219-BEDB-CACA6A859452}" type="slidenum">
              <a:rPr lang="en-US" smtClean="0"/>
              <a:t>‹#›</a:t>
            </a:fld>
            <a:endParaRPr lang="en-US" dirty="0"/>
          </a:p>
        </p:txBody>
      </p:sp>
    </p:spTree>
    <p:extLst>
      <p:ext uri="{BB962C8B-B14F-4D97-AF65-F5344CB8AC3E}">
        <p14:creationId xmlns:p14="http://schemas.microsoft.com/office/powerpoint/2010/main" val="191692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B203EF7-CAEF-4CBA-A20C-D3A83405168C}" type="datetime1">
              <a:rPr lang="en-US" smtClean="0"/>
              <a:t>1/20/2016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F3428FE-D46F-4219-BEDB-CACA6A859452}"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9126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joltgum.com/domore/tag/modify-dna/" TargetMode="External"/><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io1100.nicerweb.com/Locked/media/SAVE/ch1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biology.stackexchange.com/questions/31710/how-accurate-does-the-alignment-of-molecules-in-dna-have-to-b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iology.stackexchange.com/questions/31710/how-accurate-does-the-alignment-of-molecules-in-dna-have-to-be"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kids.britannica.com/elementary/art-183763/The-nucleus-of-a-human-cell-contains-structures-called-chromosom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genius.com/2617121/Biology-genius-the-central-dogma/Dna-replication-dna-to-dna-transcription-dna-to-rna-and-translation-rna-to-protein"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okresource.org/tok_classes/biobiobio/biomenu/transcription_translation/"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eb.eccrsd.us/nabi/public/ap_table_of_contents.html"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tchs.org/BIO/biologyexploringlife/text/chapter11/concept11.5.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123rf.com/photo_24748929_ribosome-and-translation.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www.rci.rutgers.edu/~uzwiak/SysPhys09/SPSpringLect1.html" TargetMode="External"/><Relationship Id="rId4" Type="http://schemas.openxmlformats.org/officeDocument/2006/relationships/hyperlink" Target="http://www.perkepi.com/cod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bioserv.fiu.edu/~walterm/genbio2004/new_chap13_inheritance/inheritance_new.htm" TargetMode="Externa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mind42.com/public/926650c9-8a14-4423-81c4-29ad45cf683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oerpub.github.io/epubjs-demo-book/content/m46032.xht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iobook.nerinxhs.org/bb/genetics/dna.ht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tudyblue.com/notes/note/n/dna-replicationmaking-rna--proteins-exam1-/deck/589348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per.org/mod/glossary/showentry.php?eid=29&amp;displayformat=dictionary"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udy.com/academy/lesson/nucleotide-structure-lesson-quiz.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biologyjunction.com/dna_model.htm" TargetMode="Externa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dirty="0" smtClean="0"/>
              <a:t>By C. Kohn </a:t>
            </a:r>
            <a:br>
              <a:rPr lang="en-US" dirty="0" smtClean="0"/>
            </a:br>
            <a:r>
              <a:rPr lang="en-US" dirty="0" smtClean="0"/>
              <a:t>Agricultural Sciences</a:t>
            </a:r>
            <a:br>
              <a:rPr lang="en-US" dirty="0" smtClean="0"/>
            </a:br>
            <a:r>
              <a:rPr lang="en-US" dirty="0" smtClean="0"/>
              <a:t>Waterford, WI</a:t>
            </a:r>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t>1</a:t>
            </a:fld>
            <a:endParaRPr lang="en-US" dirty="0"/>
          </a:p>
        </p:txBody>
      </p:sp>
      <p:pic>
        <p:nvPicPr>
          <p:cNvPr id="14338" name="Picture 2" descr="http://joltgum.com/blog/wp-content/uploads/2012/08/dna.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3565" y="225666"/>
            <a:ext cx="7873835" cy="59517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55464" y="2667000"/>
            <a:ext cx="2566416" cy="1325880"/>
          </a:xfrm>
          <a:solidFill>
            <a:schemeClr val="bg2"/>
          </a:solidFill>
        </p:spPr>
        <p:txBody>
          <a:bodyPr/>
          <a:lstStyle/>
          <a:p>
            <a:r>
              <a:rPr lang="en-US" dirty="0" smtClean="0"/>
              <a:t>DNA</a:t>
            </a:r>
            <a:endParaRPr lang="en-US" dirty="0"/>
          </a:p>
        </p:txBody>
      </p:sp>
      <p:sp>
        <p:nvSpPr>
          <p:cNvPr id="5" name="Rectangle 4"/>
          <p:cNvSpPr/>
          <p:nvPr/>
        </p:nvSpPr>
        <p:spPr>
          <a:xfrm>
            <a:off x="2215045" y="6069715"/>
            <a:ext cx="1124026" cy="215444"/>
          </a:xfrm>
          <a:prstGeom prst="rect">
            <a:avLst/>
          </a:prstGeom>
        </p:spPr>
        <p:txBody>
          <a:bodyPr wrap="none">
            <a:spAutoFit/>
          </a:bodyPr>
          <a:lstStyle/>
          <a:p>
            <a:r>
              <a:rPr lang="en-US" sz="800" b="0" i="1" u="sng" dirty="0" smtClean="0">
                <a:solidFill>
                  <a:srgbClr val="D6D6D6"/>
                </a:solidFill>
                <a:effectLst/>
                <a:latin typeface="arial" panose="020B0604020202020204" pitchFamily="34" charset="0"/>
                <a:hlinkClick r:id="rId3"/>
              </a:rPr>
              <a:t>Source: joltgum.com</a:t>
            </a:r>
            <a:endParaRPr lang="en-US" sz="800" i="1" dirty="0"/>
          </a:p>
        </p:txBody>
      </p:sp>
    </p:spTree>
    <p:extLst>
      <p:ext uri="{BB962C8B-B14F-4D97-AF65-F5344CB8AC3E}">
        <p14:creationId xmlns:p14="http://schemas.microsoft.com/office/powerpoint/2010/main" val="2665565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Nitrogenous Bases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A </a:t>
            </a:r>
            <a:r>
              <a:rPr lang="en-US" u="sng" dirty="0"/>
              <a:t>nitrogenous base</a:t>
            </a:r>
            <a:r>
              <a:rPr lang="en-US" dirty="0"/>
              <a:t> </a:t>
            </a:r>
            <a:r>
              <a:rPr lang="en-US" dirty="0" smtClean="0"/>
              <a:t>is </a:t>
            </a:r>
            <a:r>
              <a:rPr lang="en-US" dirty="0"/>
              <a:t>a molecule that </a:t>
            </a:r>
            <a:r>
              <a:rPr lang="en-US" dirty="0" smtClean="0"/>
              <a:t>actually stores </a:t>
            </a:r>
            <a:r>
              <a:rPr lang="en-US" dirty="0"/>
              <a:t>the information </a:t>
            </a:r>
            <a:r>
              <a:rPr lang="en-US" dirty="0" smtClean="0"/>
              <a:t>found in </a:t>
            </a:r>
            <a:r>
              <a:rPr lang="en-US" dirty="0"/>
              <a:t>DNA. </a:t>
            </a:r>
            <a:endParaRPr lang="en-US" dirty="0" smtClean="0"/>
          </a:p>
          <a:p>
            <a:pPr lvl="1"/>
            <a:r>
              <a:rPr lang="en-US" dirty="0" smtClean="0"/>
              <a:t>The </a:t>
            </a:r>
            <a:r>
              <a:rPr lang="en-US" dirty="0"/>
              <a:t>sugar and phosphate only exist to give structure to </a:t>
            </a:r>
            <a:r>
              <a:rPr lang="en-US" dirty="0" smtClean="0"/>
              <a:t>DNA; the combination of bases is what creates &amp; stores the genetic information.</a:t>
            </a:r>
          </a:p>
          <a:p>
            <a:pPr lvl="1"/>
            <a:r>
              <a:rPr lang="en-US" dirty="0" smtClean="0"/>
              <a:t>Just </a:t>
            </a:r>
            <a:r>
              <a:rPr lang="en-US" dirty="0"/>
              <a:t>like you need paper and a metal spiral in a notebook to hold your written notes, your DNA needs the sugar and phosphate to hold the bases. </a:t>
            </a:r>
            <a:endParaRPr lang="en-US" dirty="0" smtClean="0"/>
          </a:p>
          <a:p>
            <a:r>
              <a:rPr lang="en-US" dirty="0"/>
              <a:t>There are 4 kinds of nitrogenous bases in DNA. </a:t>
            </a:r>
            <a:endParaRPr lang="en-US" dirty="0" smtClean="0"/>
          </a:p>
          <a:p>
            <a:pPr lvl="1"/>
            <a:r>
              <a:rPr lang="en-US" dirty="0" smtClean="0"/>
              <a:t>They </a:t>
            </a:r>
            <a:r>
              <a:rPr lang="en-US" dirty="0"/>
              <a:t>have </a:t>
            </a:r>
            <a:r>
              <a:rPr lang="en-US" dirty="0" smtClean="0"/>
              <a:t>actual </a:t>
            </a:r>
            <a:r>
              <a:rPr lang="en-US" dirty="0"/>
              <a:t>names, but most of the </a:t>
            </a:r>
            <a:r>
              <a:rPr lang="en-US" dirty="0" smtClean="0"/>
              <a:t>time </a:t>
            </a:r>
            <a:r>
              <a:rPr lang="en-US" dirty="0"/>
              <a:t>we only </a:t>
            </a:r>
            <a:r>
              <a:rPr lang="en-US" dirty="0" smtClean="0"/>
              <a:t/>
            </a:r>
            <a:br>
              <a:rPr lang="en-US" dirty="0" smtClean="0"/>
            </a:br>
            <a:r>
              <a:rPr lang="en-US" dirty="0" smtClean="0"/>
              <a:t>refer to them </a:t>
            </a:r>
            <a:r>
              <a:rPr lang="en-US" dirty="0"/>
              <a:t>as letters: C, G, A, and T.  </a:t>
            </a:r>
            <a:endParaRPr lang="en-US" dirty="0" smtClean="0"/>
          </a:p>
          <a:p>
            <a:r>
              <a:rPr lang="en-US" dirty="0" smtClean="0"/>
              <a:t>RNA </a:t>
            </a:r>
            <a:r>
              <a:rPr lang="en-US" dirty="0"/>
              <a:t>also has 4 nitrogenous bases: C, G, A, and U. </a:t>
            </a:r>
            <a:endParaRPr lang="en-US" dirty="0" smtClean="0"/>
          </a:p>
          <a:p>
            <a:pPr lvl="1"/>
            <a:r>
              <a:rPr lang="en-US" dirty="0" smtClean="0"/>
              <a:t>Notice </a:t>
            </a:r>
            <a:r>
              <a:rPr lang="en-US" dirty="0"/>
              <a:t>that three of the bases are exactly the </a:t>
            </a:r>
            <a:r>
              <a:rPr lang="en-US" dirty="0" smtClean="0"/>
              <a:t>same in </a:t>
            </a:r>
            <a:br>
              <a:rPr lang="en-US" dirty="0" smtClean="0"/>
            </a:br>
            <a:r>
              <a:rPr lang="en-US" dirty="0" smtClean="0"/>
              <a:t>RNA as in DNA. </a:t>
            </a:r>
          </a:p>
          <a:p>
            <a:pPr lvl="1"/>
            <a:r>
              <a:rPr lang="en-US" dirty="0" smtClean="0"/>
              <a:t>The </a:t>
            </a:r>
            <a:r>
              <a:rPr lang="en-US" dirty="0"/>
              <a:t>only difference is </a:t>
            </a:r>
            <a:r>
              <a:rPr lang="en-US" dirty="0" smtClean="0"/>
              <a:t>that a T in DNA is a U in RNA.</a:t>
            </a:r>
            <a:r>
              <a:rPr lang="en-US"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10</a:t>
            </a:fld>
            <a:endParaRPr lang="en-US" dirty="0"/>
          </a:p>
        </p:txBody>
      </p:sp>
      <p:pic>
        <p:nvPicPr>
          <p:cNvPr id="7" name="Picture 6"/>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00" r="19600" b="19274"/>
          <a:stretch/>
        </p:blipFill>
        <p:spPr>
          <a:xfrm>
            <a:off x="8985745" y="3351639"/>
            <a:ext cx="2672856" cy="3461390"/>
          </a:xfrm>
          <a:prstGeom prst="rect">
            <a:avLst/>
          </a:prstGeom>
        </p:spPr>
      </p:pic>
      <p:sp>
        <p:nvSpPr>
          <p:cNvPr id="8" name="Rectangle 7"/>
          <p:cNvSpPr/>
          <p:nvPr/>
        </p:nvSpPr>
        <p:spPr>
          <a:xfrm>
            <a:off x="9599378" y="6642556"/>
            <a:ext cx="2361544" cy="215444"/>
          </a:xfrm>
          <a:prstGeom prst="rect">
            <a:avLst/>
          </a:prstGeom>
        </p:spPr>
        <p:txBody>
          <a:bodyPr wrap="none">
            <a:spAutoFit/>
          </a:bodyPr>
          <a:lstStyle/>
          <a:p>
            <a:r>
              <a:rPr lang="en-US" sz="800" i="1" dirty="0" smtClean="0"/>
              <a:t>Source: https://myweb.rollins.edu/jsiry/DNA_Basepairs.gif</a:t>
            </a:r>
            <a:endParaRPr lang="en-US" sz="800" i="1" dirty="0"/>
          </a:p>
        </p:txBody>
      </p:sp>
    </p:spTree>
    <p:extLst>
      <p:ext uri="{BB962C8B-B14F-4D97-AF65-F5344CB8AC3E}">
        <p14:creationId xmlns:p14="http://schemas.microsoft.com/office/powerpoint/2010/main" val="3495147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b="10082"/>
          <a:stretch/>
        </p:blipFill>
        <p:spPr>
          <a:xfrm>
            <a:off x="411480" y="616675"/>
            <a:ext cx="8591517" cy="6230990"/>
          </a:xfrm>
          <a:prstGeom prst="rect">
            <a:avLst/>
          </a:prstGeom>
        </p:spPr>
      </p:pic>
      <p:sp>
        <p:nvSpPr>
          <p:cNvPr id="2" name="Title 1"/>
          <p:cNvSpPr>
            <a:spLocks noGrp="1"/>
          </p:cNvSpPr>
          <p:nvPr>
            <p:ph type="title"/>
          </p:nvPr>
        </p:nvSpPr>
        <p:spPr>
          <a:xfrm>
            <a:off x="1064302" y="28465"/>
            <a:ext cx="10762937" cy="588210"/>
          </a:xfrm>
        </p:spPr>
        <p:txBody>
          <a:bodyPr>
            <a:normAutofit fontScale="90000"/>
          </a:bodyPr>
          <a:lstStyle/>
          <a:p>
            <a:r>
              <a:rPr lang="en-US" sz="4400" dirty="0" smtClean="0"/>
              <a:t>Notebooks</a:t>
            </a:r>
            <a:r>
              <a:rPr lang="en-US" dirty="0" smtClean="0"/>
              <a:t> vs. Nucleic Acids</a:t>
            </a:r>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11</a:t>
            </a:fld>
            <a:endParaRPr lang="en-US" dirty="0"/>
          </a:p>
        </p:txBody>
      </p:sp>
      <p:sp>
        <p:nvSpPr>
          <p:cNvPr id="8" name="Content Placeholder 2"/>
          <p:cNvSpPr>
            <a:spLocks noGrp="1"/>
          </p:cNvSpPr>
          <p:nvPr>
            <p:ph idx="1"/>
          </p:nvPr>
        </p:nvSpPr>
        <p:spPr>
          <a:xfrm>
            <a:off x="8958262" y="457199"/>
            <a:ext cx="3020377" cy="6159639"/>
          </a:xfr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2100" dirty="0" smtClean="0"/>
              <a:t>The </a:t>
            </a:r>
            <a:r>
              <a:rPr lang="en-US" sz="2100" u="sng" dirty="0" smtClean="0"/>
              <a:t>sugar</a:t>
            </a:r>
            <a:r>
              <a:rPr lang="en-US" sz="2100" dirty="0" smtClean="0"/>
              <a:t> and </a:t>
            </a:r>
            <a:r>
              <a:rPr lang="en-US" sz="2100" u="sng" dirty="0" smtClean="0"/>
              <a:t>phosphate</a:t>
            </a:r>
            <a:r>
              <a:rPr lang="en-US" sz="2100" dirty="0" smtClean="0"/>
              <a:t> of DNA are like the </a:t>
            </a:r>
            <a:r>
              <a:rPr lang="en-US" sz="2100" u="sng" dirty="0" smtClean="0"/>
              <a:t>spiral</a:t>
            </a:r>
            <a:r>
              <a:rPr lang="en-US" sz="2100" dirty="0" smtClean="0"/>
              <a:t> and </a:t>
            </a:r>
            <a:r>
              <a:rPr lang="en-US" sz="2100" u="sng" dirty="0" smtClean="0"/>
              <a:t>paper</a:t>
            </a:r>
            <a:r>
              <a:rPr lang="en-US" sz="2100" dirty="0" smtClean="0"/>
              <a:t> of a notebook. They aren’t the information; they just </a:t>
            </a:r>
            <a:r>
              <a:rPr lang="en-US" sz="2100" i="1" dirty="0" smtClean="0"/>
              <a:t>hold</a:t>
            </a:r>
            <a:r>
              <a:rPr lang="en-US" sz="2100" dirty="0" smtClean="0"/>
              <a:t> the information. </a:t>
            </a:r>
            <a:br>
              <a:rPr lang="en-US" sz="2100" dirty="0" smtClean="0"/>
            </a:br>
            <a:endParaRPr lang="en-US" sz="2100" dirty="0" smtClean="0"/>
          </a:p>
          <a:p>
            <a:pPr marL="0" indent="0">
              <a:buNone/>
            </a:pPr>
            <a:r>
              <a:rPr lang="en-US" sz="2100" dirty="0" smtClean="0"/>
              <a:t>The combination of </a:t>
            </a:r>
            <a:r>
              <a:rPr lang="en-US" sz="2100" u="sng" dirty="0" smtClean="0"/>
              <a:t>bases</a:t>
            </a:r>
            <a:r>
              <a:rPr lang="en-US" sz="2100" dirty="0" smtClean="0"/>
              <a:t> of DNA are like the </a:t>
            </a:r>
            <a:r>
              <a:rPr lang="en-US" sz="2100" u="sng" dirty="0" smtClean="0"/>
              <a:t>words</a:t>
            </a:r>
            <a:r>
              <a:rPr lang="en-US" sz="2100" dirty="0" smtClean="0"/>
              <a:t> written in a notebook – different combinations of letters enable actual information to be recorded in both cases.</a:t>
            </a:r>
            <a:endParaRPr lang="en-US" sz="2100" dirty="0"/>
          </a:p>
        </p:txBody>
      </p:sp>
      <p:sp>
        <p:nvSpPr>
          <p:cNvPr id="9" name="Rectangle 8"/>
          <p:cNvSpPr/>
          <p:nvPr/>
        </p:nvSpPr>
        <p:spPr>
          <a:xfrm>
            <a:off x="9565081" y="6616839"/>
            <a:ext cx="2262158"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3"/>
              </a:rPr>
              <a:t>DNA Image from www.bio1100.nicerweb.com</a:t>
            </a:r>
            <a:endParaRPr lang="en-US" sz="800" i="1" dirty="0"/>
          </a:p>
        </p:txBody>
      </p:sp>
    </p:spTree>
    <p:extLst>
      <p:ext uri="{BB962C8B-B14F-4D97-AF65-F5344CB8AC3E}">
        <p14:creationId xmlns:p14="http://schemas.microsoft.com/office/powerpoint/2010/main" val="2707410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smtClean="0"/>
              <a:t>G</a:t>
            </a:r>
            <a:r>
              <a:rPr lang="en-US" sz="4400" dirty="0" smtClean="0"/>
              <a:t>reat </a:t>
            </a:r>
            <a:r>
              <a:rPr lang="en-US" sz="4400" u="sng" dirty="0" smtClean="0"/>
              <a:t>C</a:t>
            </a:r>
            <a:r>
              <a:rPr lang="en-US" sz="4400" dirty="0" smtClean="0"/>
              <a:t>ombinations are </a:t>
            </a:r>
            <a:r>
              <a:rPr lang="en-US" sz="4400" u="sng" dirty="0" smtClean="0"/>
              <a:t>A</a:t>
            </a:r>
            <a:r>
              <a:rPr lang="en-US" sz="4400" dirty="0" smtClean="0"/>
              <a:t>lways </a:t>
            </a:r>
            <a:r>
              <a:rPr lang="en-US" sz="4400" u="sng" dirty="0" smtClean="0"/>
              <a:t>T</a:t>
            </a:r>
            <a:r>
              <a:rPr lang="en-US" sz="4400" dirty="0" smtClean="0"/>
              <a:t>ogether</a:t>
            </a:r>
            <a:endParaRPr lang="en-US" sz="4400" dirty="0"/>
          </a:p>
        </p:txBody>
      </p:sp>
      <p:sp>
        <p:nvSpPr>
          <p:cNvPr id="3" name="Content Placeholder 2"/>
          <p:cNvSpPr>
            <a:spLocks noGrp="1"/>
          </p:cNvSpPr>
          <p:nvPr>
            <p:ph idx="1"/>
          </p:nvPr>
        </p:nvSpPr>
        <p:spPr/>
        <p:txBody>
          <a:bodyPr>
            <a:normAutofit fontScale="77500" lnSpcReduction="20000"/>
          </a:bodyPr>
          <a:lstStyle/>
          <a:p>
            <a:r>
              <a:rPr lang="en-US" dirty="0"/>
              <a:t>Because of both size and chemical bonding, </a:t>
            </a:r>
            <a:r>
              <a:rPr lang="en-US" dirty="0" smtClean="0"/>
              <a:t> A </a:t>
            </a:r>
            <a:r>
              <a:rPr lang="en-US" dirty="0"/>
              <a:t>is always bonded to T and C is always bonded to G. </a:t>
            </a:r>
            <a:endParaRPr lang="en-US" dirty="0" smtClean="0"/>
          </a:p>
          <a:p>
            <a:pPr lvl="1"/>
            <a:r>
              <a:rPr lang="en-US" dirty="0" smtClean="0"/>
              <a:t>A </a:t>
            </a:r>
            <a:r>
              <a:rPr lang="en-US" dirty="0"/>
              <a:t>and G are larger </a:t>
            </a:r>
            <a:r>
              <a:rPr lang="en-US" dirty="0" smtClean="0"/>
              <a:t>molecules than </a:t>
            </a:r>
            <a:r>
              <a:rPr lang="en-US" dirty="0"/>
              <a:t>T and C. </a:t>
            </a:r>
            <a:endParaRPr lang="en-US" dirty="0" smtClean="0"/>
          </a:p>
          <a:p>
            <a:pPr lvl="1"/>
            <a:r>
              <a:rPr lang="en-US" dirty="0" smtClean="0"/>
              <a:t>If </a:t>
            </a:r>
            <a:r>
              <a:rPr lang="en-US" dirty="0"/>
              <a:t>an A were bonded to a G, they would </a:t>
            </a:r>
            <a:r>
              <a:rPr lang="en-US" dirty="0" smtClean="0"/>
              <a:t/>
            </a:r>
            <a:br>
              <a:rPr lang="en-US" dirty="0" smtClean="0"/>
            </a:br>
            <a:r>
              <a:rPr lang="en-US" dirty="0" smtClean="0"/>
              <a:t>be </a:t>
            </a:r>
            <a:r>
              <a:rPr lang="en-US" dirty="0"/>
              <a:t>too large to fit inside the width of </a:t>
            </a:r>
            <a:r>
              <a:rPr lang="en-US" dirty="0" smtClean="0"/>
              <a:t>DNA.</a:t>
            </a:r>
          </a:p>
          <a:p>
            <a:pPr lvl="1"/>
            <a:r>
              <a:rPr lang="en-US" dirty="0"/>
              <a:t>I</a:t>
            </a:r>
            <a:r>
              <a:rPr lang="en-US" dirty="0" smtClean="0"/>
              <a:t>f </a:t>
            </a:r>
            <a:r>
              <a:rPr lang="en-US" dirty="0"/>
              <a:t>C were bonded to T, it would be too </a:t>
            </a:r>
            <a:r>
              <a:rPr lang="en-US" dirty="0" smtClean="0"/>
              <a:t/>
            </a:r>
            <a:br>
              <a:rPr lang="en-US" dirty="0" smtClean="0"/>
            </a:br>
            <a:r>
              <a:rPr lang="en-US" dirty="0" smtClean="0"/>
              <a:t>small </a:t>
            </a:r>
            <a:r>
              <a:rPr lang="en-US" dirty="0"/>
              <a:t>to reach the sides of the DNA molecule. </a:t>
            </a:r>
            <a:endParaRPr lang="en-US" dirty="0" smtClean="0"/>
          </a:p>
          <a:p>
            <a:r>
              <a:rPr lang="en-US" dirty="0" smtClean="0"/>
              <a:t>In </a:t>
            </a:r>
            <a:r>
              <a:rPr lang="en-US" dirty="0"/>
              <a:t>addition to this, C and G have </a:t>
            </a:r>
            <a:r>
              <a:rPr lang="en-US" u="sng" dirty="0"/>
              <a:t>three</a:t>
            </a:r>
            <a:r>
              <a:rPr lang="en-US" dirty="0"/>
              <a:t> bonding </a:t>
            </a:r>
            <a:r>
              <a:rPr lang="en-US" dirty="0" smtClean="0"/>
              <a:t/>
            </a:r>
            <a:br>
              <a:rPr lang="en-US" dirty="0" smtClean="0"/>
            </a:br>
            <a:r>
              <a:rPr lang="en-US" dirty="0" smtClean="0"/>
              <a:t>sites </a:t>
            </a:r>
            <a:r>
              <a:rPr lang="en-US" dirty="0"/>
              <a:t>to attach to each other, while A and T only </a:t>
            </a:r>
            <a:r>
              <a:rPr lang="en-US" dirty="0" smtClean="0"/>
              <a:t/>
            </a:r>
            <a:br>
              <a:rPr lang="en-US" dirty="0" smtClean="0"/>
            </a:br>
            <a:r>
              <a:rPr lang="en-US" dirty="0" smtClean="0"/>
              <a:t>have </a:t>
            </a:r>
            <a:r>
              <a:rPr lang="en-US" u="sng" dirty="0"/>
              <a:t>two</a:t>
            </a:r>
            <a:r>
              <a:rPr lang="en-US" dirty="0"/>
              <a:t> bonding sites. </a:t>
            </a:r>
            <a:endParaRPr lang="en-US" dirty="0" smtClean="0"/>
          </a:p>
          <a:p>
            <a:pPr lvl="1"/>
            <a:r>
              <a:rPr lang="en-US" dirty="0" smtClean="0"/>
              <a:t>Trying </a:t>
            </a:r>
            <a:r>
              <a:rPr lang="en-US" dirty="0"/>
              <a:t>to pair an A with a C would be like trying to </a:t>
            </a:r>
            <a:r>
              <a:rPr lang="en-US" dirty="0" smtClean="0"/>
              <a:t/>
            </a:r>
            <a:br>
              <a:rPr lang="en-US" dirty="0" smtClean="0"/>
            </a:br>
            <a:r>
              <a:rPr lang="en-US" dirty="0" smtClean="0"/>
              <a:t>insert </a:t>
            </a:r>
            <a:r>
              <a:rPr lang="en-US" dirty="0"/>
              <a:t>a three-pronged electrical plug into a </a:t>
            </a:r>
            <a:r>
              <a:rPr lang="en-US" dirty="0" smtClean="0"/>
              <a:t>two-</a:t>
            </a:r>
            <a:br>
              <a:rPr lang="en-US" dirty="0" smtClean="0"/>
            </a:br>
            <a:r>
              <a:rPr lang="en-US" dirty="0" smtClean="0"/>
              <a:t>pronged </a:t>
            </a:r>
            <a:r>
              <a:rPr lang="en-US" dirty="0"/>
              <a:t>outlet. </a:t>
            </a:r>
          </a:p>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12</a:t>
            </a:fld>
            <a:endParaRPr lang="en-US" dirty="0"/>
          </a:p>
        </p:txBody>
      </p:sp>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00" r="19600" b="19274"/>
          <a:stretch/>
        </p:blipFill>
        <p:spPr>
          <a:xfrm>
            <a:off x="8351519" y="1694041"/>
            <a:ext cx="3773422" cy="4886641"/>
          </a:xfrm>
          <a:prstGeom prst="rect">
            <a:avLst/>
          </a:prstGeom>
        </p:spPr>
      </p:pic>
      <p:sp>
        <p:nvSpPr>
          <p:cNvPr id="6" name="Rectangle 5"/>
          <p:cNvSpPr/>
          <p:nvPr/>
        </p:nvSpPr>
        <p:spPr>
          <a:xfrm>
            <a:off x="9340298" y="6580682"/>
            <a:ext cx="2361544" cy="215444"/>
          </a:xfrm>
          <a:prstGeom prst="rect">
            <a:avLst/>
          </a:prstGeom>
        </p:spPr>
        <p:txBody>
          <a:bodyPr wrap="none">
            <a:spAutoFit/>
          </a:bodyPr>
          <a:lstStyle/>
          <a:p>
            <a:r>
              <a:rPr lang="en-US" sz="800" i="1" dirty="0" smtClean="0"/>
              <a:t>Source: https://myweb.rollins.edu/jsiry/DNA_Basepairs.gif</a:t>
            </a:r>
            <a:endParaRPr lang="en-US" sz="800" i="1" dirty="0"/>
          </a:p>
        </p:txBody>
      </p:sp>
    </p:spTree>
    <p:extLst>
      <p:ext uri="{BB962C8B-B14F-4D97-AF65-F5344CB8AC3E}">
        <p14:creationId xmlns:p14="http://schemas.microsoft.com/office/powerpoint/2010/main" val="778075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Copies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Because A is always bonded with </a:t>
            </a:r>
            <a:r>
              <a:rPr lang="en-US" dirty="0" smtClean="0"/>
              <a:t>T, </a:t>
            </a:r>
            <a:r>
              <a:rPr lang="en-US" dirty="0"/>
              <a:t>and </a:t>
            </a:r>
            <a:r>
              <a:rPr lang="en-US" dirty="0" smtClean="0"/>
              <a:t/>
            </a:r>
            <a:br>
              <a:rPr lang="en-US" dirty="0" smtClean="0"/>
            </a:br>
            <a:r>
              <a:rPr lang="en-US" dirty="0" smtClean="0"/>
              <a:t>because a C </a:t>
            </a:r>
            <a:r>
              <a:rPr lang="en-US" dirty="0"/>
              <a:t>is </a:t>
            </a:r>
            <a:r>
              <a:rPr lang="en-US" dirty="0" smtClean="0"/>
              <a:t>always with a G, this </a:t>
            </a:r>
            <a:r>
              <a:rPr lang="en-US" dirty="0"/>
              <a:t>makes </a:t>
            </a:r>
            <a:r>
              <a:rPr lang="en-US" dirty="0" smtClean="0"/>
              <a:t/>
            </a:r>
            <a:br>
              <a:rPr lang="en-US" dirty="0" smtClean="0"/>
            </a:br>
            <a:r>
              <a:rPr lang="en-US" dirty="0" smtClean="0"/>
              <a:t>it </a:t>
            </a:r>
            <a:r>
              <a:rPr lang="en-US" dirty="0"/>
              <a:t>easy </a:t>
            </a:r>
            <a:r>
              <a:rPr lang="en-US" dirty="0" smtClean="0"/>
              <a:t>for a cell to </a:t>
            </a:r>
            <a:r>
              <a:rPr lang="en-US" dirty="0"/>
              <a:t>make a </a:t>
            </a:r>
            <a:r>
              <a:rPr lang="en-US" dirty="0" smtClean="0"/>
              <a:t>copy </a:t>
            </a:r>
            <a:r>
              <a:rPr lang="en-US" dirty="0"/>
              <a:t>of DNA. </a:t>
            </a:r>
            <a:endParaRPr lang="en-US" dirty="0" smtClean="0"/>
          </a:p>
          <a:p>
            <a:pPr lvl="1"/>
            <a:r>
              <a:rPr lang="en-US" dirty="0" smtClean="0"/>
              <a:t>To </a:t>
            </a:r>
            <a:r>
              <a:rPr lang="en-US" dirty="0"/>
              <a:t>replicate DNA, a cell simply pulls the </a:t>
            </a:r>
            <a:r>
              <a:rPr lang="en-US" dirty="0" smtClean="0"/>
              <a:t>double-</a:t>
            </a:r>
            <a:br>
              <a:rPr lang="en-US" dirty="0" smtClean="0"/>
            </a:br>
            <a:r>
              <a:rPr lang="en-US" dirty="0" smtClean="0"/>
              <a:t>stranded </a:t>
            </a:r>
            <a:r>
              <a:rPr lang="en-US" dirty="0"/>
              <a:t>DNA apart to make two single stands. </a:t>
            </a:r>
            <a:endParaRPr lang="en-US" dirty="0" smtClean="0"/>
          </a:p>
          <a:p>
            <a:pPr lvl="1"/>
            <a:r>
              <a:rPr lang="en-US" dirty="0" smtClean="0"/>
              <a:t>A </a:t>
            </a:r>
            <a:r>
              <a:rPr lang="en-US" dirty="0"/>
              <a:t>specific enzyme called </a:t>
            </a:r>
            <a:r>
              <a:rPr lang="en-US" u="sng" dirty="0"/>
              <a:t>polymerase</a:t>
            </a:r>
            <a:r>
              <a:rPr lang="en-US" dirty="0"/>
              <a:t> then copies </a:t>
            </a:r>
            <a:r>
              <a:rPr lang="en-US" dirty="0" smtClean="0"/>
              <a:t/>
            </a:r>
            <a:br>
              <a:rPr lang="en-US" dirty="0" smtClean="0"/>
            </a:br>
            <a:r>
              <a:rPr lang="en-US" dirty="0" smtClean="0"/>
              <a:t>the </a:t>
            </a:r>
            <a:r>
              <a:rPr lang="en-US" dirty="0"/>
              <a:t>DNA strand by adding the complementary </a:t>
            </a:r>
            <a:r>
              <a:rPr lang="en-US" dirty="0" smtClean="0"/>
              <a:t/>
            </a:r>
            <a:br>
              <a:rPr lang="en-US" dirty="0" smtClean="0"/>
            </a:br>
            <a:r>
              <a:rPr lang="en-US" dirty="0" smtClean="0"/>
              <a:t>base </a:t>
            </a:r>
            <a:r>
              <a:rPr lang="en-US" dirty="0"/>
              <a:t>to the other side of each piece of single </a:t>
            </a:r>
            <a:r>
              <a:rPr lang="en-US" dirty="0" smtClean="0"/>
              <a:t>stranded </a:t>
            </a:r>
            <a:r>
              <a:rPr lang="en-US" dirty="0"/>
              <a:t>DNA. </a:t>
            </a:r>
            <a:endParaRPr lang="en-US" dirty="0" smtClean="0"/>
          </a:p>
          <a:p>
            <a:r>
              <a:rPr lang="en-US" dirty="0" smtClean="0"/>
              <a:t>For </a:t>
            </a:r>
            <a:r>
              <a:rPr lang="en-US" dirty="0"/>
              <a:t>example, if a section of single stranded DNA was </a:t>
            </a:r>
            <a:r>
              <a:rPr lang="en-US" dirty="0" smtClean="0"/>
              <a:t/>
            </a:r>
            <a:br>
              <a:rPr lang="en-US" dirty="0" smtClean="0"/>
            </a:br>
            <a:r>
              <a:rPr lang="en-US" dirty="0" smtClean="0"/>
              <a:t>A </a:t>
            </a:r>
            <a:r>
              <a:rPr lang="en-US" dirty="0"/>
              <a:t>- G - C - T, the polymerase enzyme would add </a:t>
            </a:r>
            <a:r>
              <a:rPr lang="en-US" dirty="0" smtClean="0"/>
              <a:t/>
            </a:r>
            <a:br>
              <a:rPr lang="en-US" dirty="0" smtClean="0"/>
            </a:br>
            <a:r>
              <a:rPr lang="en-US" dirty="0" smtClean="0"/>
              <a:t>T </a:t>
            </a:r>
            <a:r>
              <a:rPr lang="en-US" dirty="0"/>
              <a:t>- C - G - A to fill in the other side. </a:t>
            </a:r>
            <a:endParaRPr lang="en-US" dirty="0" smtClean="0"/>
          </a:p>
          <a:p>
            <a:pPr lvl="1"/>
            <a:r>
              <a:rPr lang="en-US" dirty="0" smtClean="0"/>
              <a:t>There </a:t>
            </a:r>
            <a:r>
              <a:rPr lang="en-US" dirty="0"/>
              <a:t>are many free-floating nucleotide bases surrounding DNA and polymerase, and these are added by polymerase to DNA when making a copy. </a:t>
            </a:r>
          </a:p>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13</a:t>
            </a:fld>
            <a:endParaRPr lang="en-US" dirty="0"/>
          </a:p>
        </p:txBody>
      </p:sp>
      <p:sp>
        <p:nvSpPr>
          <p:cNvPr id="5" name="Rectangle 4"/>
          <p:cNvSpPr/>
          <p:nvPr/>
        </p:nvSpPr>
        <p:spPr>
          <a:xfrm>
            <a:off x="6118486" y="-14852"/>
            <a:ext cx="183736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2"/>
              </a:rPr>
              <a:t>Source: biology.stackexchange.com</a:t>
            </a:r>
            <a:endParaRPr lang="en-US" sz="800" i="1" dirty="0"/>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7927212" y="-14852"/>
            <a:ext cx="4508627" cy="3657212"/>
          </a:xfrm>
          <a:prstGeom prst="rect">
            <a:avLst/>
          </a:prstGeom>
        </p:spPr>
      </p:pic>
    </p:spTree>
    <p:extLst>
      <p:ext uri="{BB962C8B-B14F-4D97-AF65-F5344CB8AC3E}">
        <p14:creationId xmlns:p14="http://schemas.microsoft.com/office/powerpoint/2010/main" val="2778143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985760" y="0"/>
            <a:ext cx="3841479" cy="3185160"/>
          </a:xfrm>
          <a:prstGeom prst="rect">
            <a:avLst/>
          </a:prstGeom>
        </p:spPr>
      </p:pic>
      <p:sp>
        <p:nvSpPr>
          <p:cNvPr id="2" name="Title 1"/>
          <p:cNvSpPr>
            <a:spLocks noGrp="1"/>
          </p:cNvSpPr>
          <p:nvPr>
            <p:ph type="title"/>
          </p:nvPr>
        </p:nvSpPr>
        <p:spPr/>
        <p:txBody>
          <a:bodyPr/>
          <a:lstStyle/>
          <a:p>
            <a:r>
              <a:rPr lang="en-US" dirty="0" smtClean="0"/>
              <a:t>5 </a:t>
            </a:r>
            <a:r>
              <a:rPr lang="en-US" dirty="0" smtClean="0">
                <a:sym typeface="Wingdings" panose="05000000000000000000" pitchFamily="2" charset="2"/>
              </a:rPr>
              <a:t> 3 is Forward for DNA</a:t>
            </a:r>
            <a:endParaRPr lang="en-US" dirty="0"/>
          </a:p>
        </p:txBody>
      </p:sp>
      <p:sp>
        <p:nvSpPr>
          <p:cNvPr id="3" name="Content Placeholder 2"/>
          <p:cNvSpPr>
            <a:spLocks noGrp="1"/>
          </p:cNvSpPr>
          <p:nvPr>
            <p:ph idx="1"/>
          </p:nvPr>
        </p:nvSpPr>
        <p:spPr>
          <a:xfrm>
            <a:off x="881421" y="1251680"/>
            <a:ext cx="8125419" cy="5606320"/>
          </a:xfrm>
        </p:spPr>
        <p:txBody>
          <a:bodyPr>
            <a:normAutofit fontScale="77500" lnSpcReduction="20000"/>
          </a:bodyPr>
          <a:lstStyle/>
          <a:p>
            <a:r>
              <a:rPr lang="en-US" dirty="0"/>
              <a:t>Before polymerase can copy DNA, the strand of DNA has to be opened by a different kind of enzyme called </a:t>
            </a:r>
            <a:r>
              <a:rPr lang="en-US" u="sng" dirty="0"/>
              <a:t>helicase</a:t>
            </a:r>
            <a:r>
              <a:rPr lang="en-US" dirty="0"/>
              <a:t>. </a:t>
            </a:r>
          </a:p>
          <a:p>
            <a:pPr lvl="1"/>
            <a:r>
              <a:rPr lang="en-US" dirty="0"/>
              <a:t>Helicase 'unzips' DNA so that polymerase can </a:t>
            </a:r>
            <a:br>
              <a:rPr lang="en-US" dirty="0"/>
            </a:br>
            <a:r>
              <a:rPr lang="en-US" dirty="0"/>
              <a:t>come in behind it and make the copy. </a:t>
            </a:r>
            <a:r>
              <a:rPr lang="en-US" dirty="0" smtClean="0"/>
              <a:t/>
            </a:r>
            <a:br>
              <a:rPr lang="en-US" dirty="0" smtClean="0"/>
            </a:br>
            <a:endParaRPr lang="en-US" dirty="0"/>
          </a:p>
          <a:p>
            <a:r>
              <a:rPr lang="en-US" dirty="0" smtClean="0"/>
              <a:t>Because </a:t>
            </a:r>
            <a:r>
              <a:rPr lang="en-US" dirty="0"/>
              <a:t>there is no top, bottom, left, or right inside of a </a:t>
            </a:r>
            <a:r>
              <a:rPr lang="en-US" dirty="0" smtClean="0"/>
              <a:t>cell, </a:t>
            </a:r>
            <a:r>
              <a:rPr lang="en-US" dirty="0"/>
              <a:t>the polymerase enzyme needs a </a:t>
            </a:r>
            <a:r>
              <a:rPr lang="en-US" dirty="0" smtClean="0"/>
              <a:t>way to </a:t>
            </a:r>
            <a:r>
              <a:rPr lang="en-US" dirty="0"/>
              <a:t>determine what direction to start copying DNA. </a:t>
            </a:r>
            <a:endParaRPr lang="en-US" dirty="0" smtClean="0"/>
          </a:p>
          <a:p>
            <a:pPr lvl="1"/>
            <a:r>
              <a:rPr lang="en-US" dirty="0" smtClean="0"/>
              <a:t>Polymerase </a:t>
            </a:r>
            <a:r>
              <a:rPr lang="en-US" dirty="0"/>
              <a:t>will use the order of carbon atoms on the sugar molecule to know which way is 'forward'. </a:t>
            </a:r>
            <a:endParaRPr lang="en-US" dirty="0" smtClean="0"/>
          </a:p>
          <a:p>
            <a:pPr lvl="1"/>
            <a:r>
              <a:rPr lang="en-US" dirty="0" smtClean="0"/>
              <a:t>There </a:t>
            </a:r>
            <a:r>
              <a:rPr lang="en-US" dirty="0"/>
              <a:t>are 5 carbon atoms on the sugar molecule in each nucleotide; polymerase always goes from the 5th carbon atom to the 3rd carbon atom when it is copying </a:t>
            </a:r>
            <a:r>
              <a:rPr lang="en-US" dirty="0" smtClean="0"/>
              <a:t>DNA (</a:t>
            </a:r>
            <a:r>
              <a:rPr lang="en-US" i="1" dirty="0" smtClean="0"/>
              <a:t>see the image of the nucleotide on the top right</a:t>
            </a:r>
            <a:r>
              <a:rPr lang="en-US" dirty="0" smtClean="0"/>
              <a:t>).</a:t>
            </a:r>
            <a:r>
              <a:rPr lang="en-US" dirty="0"/>
              <a:t> </a:t>
            </a:r>
          </a:p>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14</a:t>
            </a:fld>
            <a:endParaRPr lang="en-US" dirty="0"/>
          </a:p>
        </p:txBody>
      </p:sp>
      <p:cxnSp>
        <p:nvCxnSpPr>
          <p:cNvPr id="12" name="Straight Arrow Connector 11"/>
          <p:cNvCxnSpPr/>
          <p:nvPr/>
        </p:nvCxnSpPr>
        <p:spPr>
          <a:xfrm flipV="1">
            <a:off x="8884525" y="4931883"/>
            <a:ext cx="1280555" cy="676437"/>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rot="16200000">
            <a:off x="11231912" y="3110632"/>
            <a:ext cx="183736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biology.stackexchange.com</a:t>
            </a:r>
            <a:endParaRPr lang="en-US" sz="800" i="1"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525" y="3915847"/>
            <a:ext cx="3037820" cy="2778101"/>
          </a:xfrm>
          <a:prstGeom prst="rect">
            <a:avLst/>
          </a:prstGeom>
        </p:spPr>
      </p:pic>
      <p:sp>
        <p:nvSpPr>
          <p:cNvPr id="15" name="Down Arrow 14"/>
          <p:cNvSpPr/>
          <p:nvPr/>
        </p:nvSpPr>
        <p:spPr>
          <a:xfrm>
            <a:off x="9921443" y="4201197"/>
            <a:ext cx="813541" cy="2548895"/>
          </a:xfrm>
          <a:prstGeom prst="downArrow">
            <a:avLst>
              <a:gd name="adj1" fmla="val 34475"/>
              <a:gd name="adj2" fmla="val 70320"/>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6" name="Rectangle 15"/>
          <p:cNvSpPr/>
          <p:nvPr/>
        </p:nvSpPr>
        <p:spPr>
          <a:xfrm>
            <a:off x="10649012" y="3985752"/>
            <a:ext cx="1298753" cy="215444"/>
          </a:xfrm>
          <a:prstGeom prst="rect">
            <a:avLst/>
          </a:prstGeom>
        </p:spPr>
        <p:txBody>
          <a:bodyPr wrap="none">
            <a:spAutoFit/>
          </a:bodyPr>
          <a:lstStyle/>
          <a:p>
            <a:r>
              <a:rPr lang="en-US" sz="800" i="1" dirty="0" smtClean="0"/>
              <a:t>Source: upload.wikimedia.org</a:t>
            </a:r>
            <a:endParaRPr lang="en-US" sz="800" i="1" dirty="0"/>
          </a:p>
        </p:txBody>
      </p:sp>
      <p:cxnSp>
        <p:nvCxnSpPr>
          <p:cNvPr id="20" name="Straight Connector 19"/>
          <p:cNvCxnSpPr/>
          <p:nvPr/>
        </p:nvCxnSpPr>
        <p:spPr>
          <a:xfrm>
            <a:off x="9122617" y="3550502"/>
            <a:ext cx="3027976" cy="0"/>
          </a:xfrm>
          <a:prstGeom prst="line">
            <a:avLst/>
          </a:prstGeom>
          <a:ln w="762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0458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47709" y="44152"/>
            <a:ext cx="6278882" cy="6526500"/>
          </a:xfrm>
          <a:prstGeom prst="rect">
            <a:avLst/>
          </a:prstGeom>
        </p:spPr>
      </p:pic>
      <p:sp>
        <p:nvSpPr>
          <p:cNvPr id="4" name="Slide Number Placeholder 3"/>
          <p:cNvSpPr>
            <a:spLocks noGrp="1"/>
          </p:cNvSpPr>
          <p:nvPr>
            <p:ph type="sldNum" sz="quarter" idx="12"/>
          </p:nvPr>
        </p:nvSpPr>
        <p:spPr/>
        <p:txBody>
          <a:bodyPr/>
          <a:lstStyle/>
          <a:p>
            <a:fld id="{4F3428FE-D46F-4219-BEDB-CACA6A859452}" type="slidenum">
              <a:rPr lang="en-US" smtClean="0"/>
              <a:pPr/>
              <a:t>15</a:t>
            </a:fld>
            <a:endParaRPr lang="en-US" dirty="0"/>
          </a:p>
        </p:txBody>
      </p:sp>
      <p:sp>
        <p:nvSpPr>
          <p:cNvPr id="6" name="Down Arrow 5"/>
          <p:cNvSpPr/>
          <p:nvPr/>
        </p:nvSpPr>
        <p:spPr>
          <a:xfrm>
            <a:off x="853440" y="403036"/>
            <a:ext cx="813541" cy="6135058"/>
          </a:xfrm>
          <a:prstGeom prst="downArrow">
            <a:avLst>
              <a:gd name="adj1" fmla="val 34475"/>
              <a:gd name="adj2" fmla="val 70320"/>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Down Arrow 6"/>
          <p:cNvSpPr/>
          <p:nvPr/>
        </p:nvSpPr>
        <p:spPr>
          <a:xfrm flipV="1">
            <a:off x="6679275" y="324437"/>
            <a:ext cx="813541" cy="6135058"/>
          </a:xfrm>
          <a:prstGeom prst="downArrow">
            <a:avLst>
              <a:gd name="adj1" fmla="val 34475"/>
              <a:gd name="adj2" fmla="val 70320"/>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Content Placeholder 2"/>
          <p:cNvSpPr>
            <a:spLocks noGrp="1"/>
          </p:cNvSpPr>
          <p:nvPr>
            <p:ph idx="1"/>
          </p:nvPr>
        </p:nvSpPr>
        <p:spPr>
          <a:xfrm>
            <a:off x="7559041" y="154399"/>
            <a:ext cx="4389119" cy="6612161"/>
          </a:xfrm>
        </p:spPr>
        <p:txBody>
          <a:bodyPr>
            <a:normAutofit fontScale="77500" lnSpcReduction="20000"/>
          </a:bodyPr>
          <a:lstStyle/>
          <a:p>
            <a:r>
              <a:rPr lang="en-US" dirty="0" smtClean="0"/>
              <a:t>DNA is always read in a 5’ </a:t>
            </a:r>
            <a:r>
              <a:rPr lang="en-US" dirty="0" smtClean="0">
                <a:sym typeface="Wingdings" panose="05000000000000000000" pitchFamily="2" charset="2"/>
              </a:rPr>
              <a:t> 3’ direction.</a:t>
            </a:r>
            <a:br>
              <a:rPr lang="en-US" dirty="0" smtClean="0">
                <a:sym typeface="Wingdings" panose="05000000000000000000" pitchFamily="2" charset="2"/>
              </a:rPr>
            </a:br>
            <a:endParaRPr lang="en-US" dirty="0" smtClean="0">
              <a:sym typeface="Wingdings" panose="05000000000000000000" pitchFamily="2" charset="2"/>
            </a:endParaRPr>
          </a:p>
          <a:p>
            <a:r>
              <a:rPr lang="en-US" dirty="0" smtClean="0">
                <a:sym typeface="Wingdings" panose="05000000000000000000" pitchFamily="2" charset="2"/>
              </a:rPr>
              <a:t>5’ and 3’ refer to the numbering of the carbon atoms on the sugar molecule (clockwise from the oxygen atom on the sugar).</a:t>
            </a:r>
            <a:br>
              <a:rPr lang="en-US" dirty="0" smtClean="0">
                <a:sym typeface="Wingdings" panose="05000000000000000000" pitchFamily="2" charset="2"/>
              </a:rPr>
            </a:br>
            <a:endParaRPr lang="en-US" dirty="0" smtClean="0">
              <a:sym typeface="Wingdings" panose="05000000000000000000" pitchFamily="2" charset="2"/>
            </a:endParaRPr>
          </a:p>
          <a:p>
            <a:r>
              <a:rPr lang="en-US" dirty="0" smtClean="0">
                <a:sym typeface="Wingdings" panose="05000000000000000000" pitchFamily="2" charset="2"/>
              </a:rPr>
              <a:t>The direction DNA is read on one side will be opposite of the direction in which it is read on the other side (e.g. if the left side is from the top down, the right side will be read from the bottom up). </a:t>
            </a:r>
            <a:endParaRPr lang="en-US" dirty="0"/>
          </a:p>
        </p:txBody>
      </p:sp>
    </p:spTree>
    <p:extLst>
      <p:ext uri="{BB962C8B-B14F-4D97-AF65-F5344CB8AC3E}">
        <p14:creationId xmlns:p14="http://schemas.microsoft.com/office/powerpoint/2010/main" val="2589044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DNA</a:t>
            </a:r>
            <a:endParaRPr lang="en-US" dirty="0"/>
          </a:p>
        </p:txBody>
      </p:sp>
      <p:sp>
        <p:nvSpPr>
          <p:cNvPr id="3" name="Content Placeholder 2"/>
          <p:cNvSpPr>
            <a:spLocks noGrp="1"/>
          </p:cNvSpPr>
          <p:nvPr>
            <p:ph idx="1"/>
          </p:nvPr>
        </p:nvSpPr>
        <p:spPr>
          <a:xfrm>
            <a:off x="1064301" y="1019333"/>
            <a:ext cx="10762937" cy="5561349"/>
          </a:xfrm>
        </p:spPr>
        <p:txBody>
          <a:bodyPr>
            <a:normAutofit fontScale="70000" lnSpcReduction="20000"/>
          </a:bodyPr>
          <a:lstStyle/>
          <a:p>
            <a:r>
              <a:rPr lang="en-US" sz="3400" dirty="0"/>
              <a:t>In order to </a:t>
            </a:r>
            <a:r>
              <a:rPr lang="en-US" sz="3400" dirty="0" smtClean="0"/>
              <a:t>protect </a:t>
            </a:r>
            <a:r>
              <a:rPr lang="en-US" sz="3400" dirty="0"/>
              <a:t>the </a:t>
            </a:r>
            <a:r>
              <a:rPr lang="en-US" sz="3400" dirty="0" smtClean="0"/>
              <a:t>DNA from mutation, </a:t>
            </a:r>
            <a:r>
              <a:rPr lang="en-US" sz="3400" dirty="0"/>
              <a:t>it is packaged into tight bundles called </a:t>
            </a:r>
            <a:r>
              <a:rPr lang="en-US" sz="3400" u="sng" dirty="0"/>
              <a:t>chromosomes</a:t>
            </a:r>
            <a:r>
              <a:rPr lang="en-US" sz="3400" dirty="0"/>
              <a:t>. </a:t>
            </a:r>
            <a:endParaRPr lang="en-US" sz="3400" dirty="0" smtClean="0"/>
          </a:p>
          <a:p>
            <a:pPr lvl="1"/>
            <a:r>
              <a:rPr lang="en-US" dirty="0" smtClean="0"/>
              <a:t>A </a:t>
            </a:r>
            <a:r>
              <a:rPr lang="en-US" u="sng" dirty="0" smtClean="0"/>
              <a:t>mutation</a:t>
            </a:r>
            <a:r>
              <a:rPr lang="en-US" dirty="0" smtClean="0"/>
              <a:t> is a change to the order of nitrogenous bases in a strand of DNA.</a:t>
            </a:r>
          </a:p>
          <a:p>
            <a:r>
              <a:rPr lang="en-US" sz="3400" dirty="0" smtClean="0"/>
              <a:t>In</a:t>
            </a:r>
            <a:r>
              <a:rPr lang="en-US" sz="3400" dirty="0"/>
              <a:t> </a:t>
            </a:r>
            <a:r>
              <a:rPr lang="en-US" sz="3400" u="sng" dirty="0"/>
              <a:t>eukaryotic</a:t>
            </a:r>
            <a:r>
              <a:rPr lang="en-US" sz="3400" dirty="0"/>
              <a:t> organisms (those with organelles), these chromosomes are then stored in a special cellular organelle called the </a:t>
            </a:r>
            <a:r>
              <a:rPr lang="en-US" sz="3400" u="sng" dirty="0" smtClean="0"/>
              <a:t>nucleus.</a:t>
            </a:r>
          </a:p>
          <a:p>
            <a:pPr lvl="1"/>
            <a:r>
              <a:rPr lang="en-US" dirty="0" smtClean="0"/>
              <a:t>A nucleus </a:t>
            </a:r>
            <a:r>
              <a:rPr lang="en-US" dirty="0"/>
              <a:t>is like a cell within a cell </a:t>
            </a:r>
            <a:r>
              <a:rPr lang="en-US" dirty="0" smtClean="0"/>
              <a:t>providing additional protection from mutation.</a:t>
            </a:r>
            <a:r>
              <a:rPr lang="en-US" dirty="0"/>
              <a:t> </a:t>
            </a:r>
            <a:endParaRPr lang="en-US" dirty="0" smtClean="0"/>
          </a:p>
          <a:p>
            <a:r>
              <a:rPr lang="en-US" sz="3400" dirty="0"/>
              <a:t>I</a:t>
            </a:r>
            <a:r>
              <a:rPr lang="en-US" sz="3400" dirty="0" smtClean="0"/>
              <a:t>n </a:t>
            </a:r>
            <a:r>
              <a:rPr lang="en-US" sz="3400" dirty="0"/>
              <a:t>order to go from stored </a:t>
            </a:r>
            <a:r>
              <a:rPr lang="en-US" sz="3400" dirty="0" smtClean="0"/>
              <a:t/>
            </a:r>
            <a:br>
              <a:rPr lang="en-US" sz="3400" dirty="0" smtClean="0"/>
            </a:br>
            <a:r>
              <a:rPr lang="en-US" sz="3400" dirty="0" smtClean="0"/>
              <a:t>information </a:t>
            </a:r>
            <a:r>
              <a:rPr lang="en-US" sz="3400" dirty="0"/>
              <a:t>in </a:t>
            </a:r>
            <a:r>
              <a:rPr lang="en-US" sz="3400" dirty="0" smtClean="0"/>
              <a:t>the DNA </a:t>
            </a:r>
            <a:r>
              <a:rPr lang="en-US" sz="3400" dirty="0"/>
              <a:t>to </a:t>
            </a:r>
            <a:r>
              <a:rPr lang="en-US" sz="3400" dirty="0" smtClean="0"/>
              <a:t/>
            </a:r>
            <a:br>
              <a:rPr lang="en-US" sz="3400" dirty="0" smtClean="0"/>
            </a:br>
            <a:r>
              <a:rPr lang="en-US" sz="3400" dirty="0" smtClean="0"/>
              <a:t>a </a:t>
            </a:r>
            <a:r>
              <a:rPr lang="en-US" sz="3400" dirty="0"/>
              <a:t>functional protein, most </a:t>
            </a:r>
            <a:r>
              <a:rPr lang="en-US" sz="3400" dirty="0" smtClean="0"/>
              <a:t/>
            </a:r>
            <a:br>
              <a:rPr lang="en-US" sz="3400" dirty="0" smtClean="0"/>
            </a:br>
            <a:r>
              <a:rPr lang="en-US" sz="3400" dirty="0" smtClean="0"/>
              <a:t>cells depend </a:t>
            </a:r>
            <a:r>
              <a:rPr lang="en-US" sz="3400" dirty="0"/>
              <a:t>on RNA. </a:t>
            </a:r>
            <a:endParaRPr lang="en-US" sz="3400" dirty="0" smtClean="0"/>
          </a:p>
          <a:p>
            <a:pPr lvl="1"/>
            <a:r>
              <a:rPr lang="en-US" dirty="0" smtClean="0"/>
              <a:t>RNA is needed to get from a) the</a:t>
            </a:r>
            <a:br>
              <a:rPr lang="en-US" dirty="0" smtClean="0"/>
            </a:br>
            <a:r>
              <a:rPr lang="en-US" dirty="0" smtClean="0"/>
              <a:t>information that is stored in </a:t>
            </a:r>
            <a:br>
              <a:rPr lang="en-US" dirty="0" smtClean="0"/>
            </a:br>
            <a:r>
              <a:rPr lang="en-US" dirty="0" smtClean="0"/>
              <a:t>DNA to b) having a functional</a:t>
            </a:r>
            <a:r>
              <a:rPr lang="en-US" dirty="0"/>
              <a:t>, </a:t>
            </a:r>
            <a:r>
              <a:rPr lang="en-US" dirty="0" smtClean="0"/>
              <a:t/>
            </a:r>
            <a:br>
              <a:rPr lang="en-US" dirty="0" smtClean="0"/>
            </a:br>
            <a:r>
              <a:rPr lang="en-US" dirty="0" smtClean="0"/>
              <a:t>working protein made </a:t>
            </a:r>
            <a:r>
              <a:rPr lang="en-US" dirty="0"/>
              <a:t>from </a:t>
            </a:r>
            <a:r>
              <a:rPr lang="en-US" dirty="0" smtClean="0"/>
              <a:t/>
            </a:r>
            <a:br>
              <a:rPr lang="en-US" dirty="0" smtClean="0"/>
            </a:br>
            <a:r>
              <a:rPr lang="en-US" dirty="0" smtClean="0"/>
              <a:t>the right combo of amino </a:t>
            </a:r>
            <a:r>
              <a:rPr lang="en-US" dirty="0"/>
              <a:t>acids.</a:t>
            </a:r>
          </a:p>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16</a:t>
            </a:fld>
            <a:endParaRPr lang="en-US" dirty="0"/>
          </a:p>
        </p:txBody>
      </p:sp>
      <p:sp>
        <p:nvSpPr>
          <p:cNvPr id="6" name="Rectangle 5"/>
          <p:cNvSpPr/>
          <p:nvPr/>
        </p:nvSpPr>
        <p:spPr>
          <a:xfrm>
            <a:off x="4574257" y="6616839"/>
            <a:ext cx="1451038"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kids.britannica.com</a:t>
            </a:r>
            <a:endParaRPr lang="en-US" sz="800" i="1" dirty="0"/>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5717857" y="3305624"/>
            <a:ext cx="5955983" cy="3557734"/>
          </a:xfrm>
          <a:prstGeom prst="rect">
            <a:avLst/>
          </a:prstGeom>
        </p:spPr>
      </p:pic>
    </p:spTree>
    <p:extLst>
      <p:ext uri="{BB962C8B-B14F-4D97-AF65-F5344CB8AC3E}">
        <p14:creationId xmlns:p14="http://schemas.microsoft.com/office/powerpoint/2010/main" val="3218525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 &amp; Translation</a:t>
            </a:r>
            <a:endParaRPr lang="en-US" dirty="0"/>
          </a:p>
        </p:txBody>
      </p:sp>
      <p:sp>
        <p:nvSpPr>
          <p:cNvPr id="3" name="Content Placeholder 2"/>
          <p:cNvSpPr>
            <a:spLocks noGrp="1"/>
          </p:cNvSpPr>
          <p:nvPr>
            <p:ph idx="1"/>
          </p:nvPr>
        </p:nvSpPr>
        <p:spPr>
          <a:xfrm>
            <a:off x="759008" y="971529"/>
            <a:ext cx="10762937" cy="5716747"/>
          </a:xfrm>
        </p:spPr>
        <p:txBody>
          <a:bodyPr>
            <a:normAutofit fontScale="77500" lnSpcReduction="20000"/>
          </a:bodyPr>
          <a:lstStyle/>
          <a:p>
            <a:r>
              <a:rPr lang="en-US" dirty="0" smtClean="0"/>
              <a:t>The process of making a functional protein using the information stored in DNA begins with 2 steps: </a:t>
            </a:r>
            <a:r>
              <a:rPr lang="en-US" u="sng" dirty="0" smtClean="0"/>
              <a:t>transcription</a:t>
            </a:r>
            <a:r>
              <a:rPr lang="en-US" dirty="0" smtClean="0"/>
              <a:t> and </a:t>
            </a:r>
            <a:r>
              <a:rPr lang="en-US" u="sng" dirty="0" smtClean="0"/>
              <a:t>translation</a:t>
            </a:r>
            <a:r>
              <a:rPr lang="en-US" dirty="0" smtClean="0"/>
              <a:t>.</a:t>
            </a:r>
            <a:r>
              <a:rPr lang="en-US" dirty="0"/>
              <a:t> </a:t>
            </a:r>
            <a:endParaRPr lang="en-US" dirty="0" smtClean="0"/>
          </a:p>
          <a:p>
            <a:pPr lvl="1"/>
            <a:r>
              <a:rPr lang="en-US" u="sng" dirty="0" smtClean="0"/>
              <a:t>Transcription</a:t>
            </a:r>
            <a:r>
              <a:rPr lang="en-US" dirty="0"/>
              <a:t> is the process in which a copy of DNA is made. </a:t>
            </a:r>
            <a:endParaRPr lang="en-US" dirty="0" smtClean="0"/>
          </a:p>
          <a:p>
            <a:pPr lvl="1"/>
            <a:r>
              <a:rPr lang="en-US" u="sng" dirty="0" smtClean="0"/>
              <a:t>Translation</a:t>
            </a:r>
            <a:r>
              <a:rPr lang="en-US" dirty="0"/>
              <a:t> is the process in which the copy of DNA is used to assemble amino acids in a specific order to create a protein. </a:t>
            </a:r>
          </a:p>
          <a:p>
            <a:r>
              <a:rPr lang="en-US" dirty="0" smtClean="0"/>
              <a:t>Transcription and translation are sort of like making a recipe.</a:t>
            </a:r>
            <a:endParaRPr lang="en-US" dirty="0"/>
          </a:p>
          <a:p>
            <a:pPr lvl="1"/>
            <a:r>
              <a:rPr lang="en-US" i="1" dirty="0" smtClean="0">
                <a:solidFill>
                  <a:srgbClr val="FF0000"/>
                </a:solidFill>
              </a:rPr>
              <a:t>Transcription</a:t>
            </a:r>
            <a:r>
              <a:rPr lang="en-US" dirty="0" smtClean="0"/>
              <a:t> is like the process of getting a copy of the family recipe that you</a:t>
            </a:r>
            <a:br>
              <a:rPr lang="en-US" dirty="0" smtClean="0"/>
            </a:br>
            <a:r>
              <a:rPr lang="en-US" dirty="0" smtClean="0"/>
              <a:t>want (because you don’t want to damage the original cookbook, you </a:t>
            </a:r>
            <a:br>
              <a:rPr lang="en-US" dirty="0" smtClean="0"/>
            </a:br>
            <a:r>
              <a:rPr lang="en-US" dirty="0" smtClean="0"/>
              <a:t>use a scanner to make a copy).</a:t>
            </a:r>
          </a:p>
          <a:p>
            <a:pPr lvl="1"/>
            <a:r>
              <a:rPr lang="en-US" i="1" dirty="0" smtClean="0">
                <a:solidFill>
                  <a:srgbClr val="FF0000"/>
                </a:solidFill>
              </a:rPr>
              <a:t>Translation</a:t>
            </a:r>
            <a:r>
              <a:rPr lang="en-US" dirty="0" smtClean="0"/>
              <a:t> is like the process of actually</a:t>
            </a:r>
            <a:br>
              <a:rPr lang="en-US" dirty="0" smtClean="0"/>
            </a:br>
            <a:r>
              <a:rPr lang="en-US" dirty="0" smtClean="0"/>
              <a:t>using the recipe to acquire the needed</a:t>
            </a:r>
            <a:br>
              <a:rPr lang="en-US" dirty="0" smtClean="0"/>
            </a:br>
            <a:r>
              <a:rPr lang="en-US" dirty="0" smtClean="0"/>
              <a:t>ingredients and combine those ingredients</a:t>
            </a:r>
            <a:br>
              <a:rPr lang="en-US" dirty="0" smtClean="0"/>
            </a:br>
            <a:r>
              <a:rPr lang="en-US" dirty="0" smtClean="0"/>
              <a:t>to produce what you want to eat. </a:t>
            </a:r>
          </a:p>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17</a:t>
            </a:fld>
            <a:endParaRPr lang="en-US" dirty="0"/>
          </a:p>
        </p:txBody>
      </p:sp>
      <p:sp>
        <p:nvSpPr>
          <p:cNvPr id="6" name="Rectangle 5"/>
          <p:cNvSpPr/>
          <p:nvPr/>
        </p:nvSpPr>
        <p:spPr>
          <a:xfrm>
            <a:off x="10973558" y="6615797"/>
            <a:ext cx="1096775"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genius.com</a:t>
            </a:r>
            <a:endParaRPr lang="en-US" sz="800" i="1" dirty="0"/>
          </a:p>
        </p:txBody>
      </p:sp>
      <p:pic>
        <p:nvPicPr>
          <p:cNvPr id="7" name="Picture 6"/>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t="3732" b="13370"/>
          <a:stretch/>
        </p:blipFill>
        <p:spPr>
          <a:xfrm>
            <a:off x="6899121" y="4203995"/>
            <a:ext cx="5292879" cy="2781283"/>
          </a:xfrm>
          <a:prstGeom prst="rect">
            <a:avLst/>
          </a:prstGeom>
        </p:spPr>
      </p:pic>
    </p:spTree>
    <p:extLst>
      <p:ext uri="{BB962C8B-B14F-4D97-AF65-F5344CB8AC3E}">
        <p14:creationId xmlns:p14="http://schemas.microsoft.com/office/powerpoint/2010/main" val="3845711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 &amp; Translation</a:t>
            </a:r>
            <a:endParaRPr lang="en-US" dirty="0"/>
          </a:p>
        </p:txBody>
      </p:sp>
      <p:sp>
        <p:nvSpPr>
          <p:cNvPr id="3" name="Content Placeholder 2"/>
          <p:cNvSpPr>
            <a:spLocks noGrp="1"/>
          </p:cNvSpPr>
          <p:nvPr>
            <p:ph idx="1"/>
          </p:nvPr>
        </p:nvSpPr>
        <p:spPr>
          <a:xfrm>
            <a:off x="7644389" y="1019333"/>
            <a:ext cx="4182850" cy="5570163"/>
          </a:xfrm>
        </p:spPr>
        <p:txBody>
          <a:bodyPr>
            <a:normAutofit lnSpcReduction="10000"/>
          </a:bodyPr>
          <a:lstStyle/>
          <a:p>
            <a:r>
              <a:rPr lang="en-US" dirty="0" smtClean="0"/>
              <a:t>In </a:t>
            </a:r>
            <a:r>
              <a:rPr lang="en-US" u="sng" dirty="0" smtClean="0"/>
              <a:t>transcription</a:t>
            </a:r>
            <a:r>
              <a:rPr lang="en-US" dirty="0" smtClean="0"/>
              <a:t>, polymerase creates an mRNA copy of the DNA. </a:t>
            </a:r>
            <a:br>
              <a:rPr lang="en-US" dirty="0" smtClean="0"/>
            </a:br>
            <a:endParaRPr lang="en-US" dirty="0" smtClean="0"/>
          </a:p>
          <a:p>
            <a:r>
              <a:rPr lang="en-US" dirty="0" smtClean="0"/>
              <a:t>In </a:t>
            </a:r>
            <a:r>
              <a:rPr lang="en-US" u="sng" dirty="0" smtClean="0"/>
              <a:t>translation</a:t>
            </a:r>
            <a:r>
              <a:rPr lang="en-US" dirty="0" smtClean="0"/>
              <a:t>, the mRNA copy is read by a ribosome, and tRNA delivers the amino acids needed to make a protein. </a:t>
            </a:r>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18</a:t>
            </a:fld>
            <a:endParaRPr lang="en-US" dirty="0"/>
          </a:p>
        </p:txBody>
      </p:sp>
      <p:pic>
        <p:nvPicPr>
          <p:cNvPr id="5" name="Picture 4"/>
          <p:cNvPicPr>
            <a:picLocks noChangeAspect="1"/>
          </p:cNvPicPr>
          <p:nvPr/>
        </p:nvPicPr>
        <p:blipFill>
          <a:blip r:embed="rId2"/>
          <a:stretch>
            <a:fillRect/>
          </a:stretch>
        </p:blipFill>
        <p:spPr>
          <a:xfrm>
            <a:off x="264847" y="1260494"/>
            <a:ext cx="7141793" cy="5356345"/>
          </a:xfrm>
          <a:prstGeom prst="rect">
            <a:avLst/>
          </a:prstGeom>
        </p:spPr>
      </p:pic>
      <p:sp>
        <p:nvSpPr>
          <p:cNvPr id="6" name="Rectangle 5"/>
          <p:cNvSpPr/>
          <p:nvPr/>
        </p:nvSpPr>
        <p:spPr>
          <a:xfrm>
            <a:off x="990600" y="6616839"/>
            <a:ext cx="6096000" cy="215444"/>
          </a:xfrm>
          <a:prstGeom prst="rect">
            <a:avLst/>
          </a:prstGeom>
        </p:spPr>
        <p:txBody>
          <a:bodyPr>
            <a:spAutoFit/>
          </a:bodyPr>
          <a:lstStyle/>
          <a:p>
            <a:r>
              <a:rPr lang="en-US" sz="800" i="1" dirty="0" smtClean="0"/>
              <a:t>Source: http://www.ignyc.com/wp-content/uploads/2012/11/transcription-translation.png</a:t>
            </a:r>
            <a:endParaRPr lang="en-US" sz="800" i="1" dirty="0"/>
          </a:p>
        </p:txBody>
      </p:sp>
    </p:spTree>
    <p:extLst>
      <p:ext uri="{BB962C8B-B14F-4D97-AF65-F5344CB8AC3E}">
        <p14:creationId xmlns:p14="http://schemas.microsoft.com/office/powerpoint/2010/main" val="940558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Transcription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process of making a protein begins with transcription. </a:t>
            </a:r>
          </a:p>
          <a:p>
            <a:pPr lvl="1"/>
            <a:r>
              <a:rPr lang="en-US" dirty="0" smtClean="0"/>
              <a:t>A </a:t>
            </a:r>
            <a:r>
              <a:rPr lang="en-US" i="1" dirty="0" smtClean="0"/>
              <a:t>transcript</a:t>
            </a:r>
            <a:r>
              <a:rPr lang="en-US" dirty="0" smtClean="0"/>
              <a:t> is just a copy of something. </a:t>
            </a:r>
          </a:p>
          <a:p>
            <a:pPr lvl="1"/>
            <a:r>
              <a:rPr lang="en-US" i="1" dirty="0" smtClean="0"/>
              <a:t>Transcription</a:t>
            </a:r>
            <a:r>
              <a:rPr lang="en-US" dirty="0" smtClean="0"/>
              <a:t> is the process of making a copy of something. </a:t>
            </a:r>
          </a:p>
          <a:p>
            <a:pPr lvl="1"/>
            <a:r>
              <a:rPr lang="en-US" dirty="0" smtClean="0"/>
              <a:t>In this case, </a:t>
            </a:r>
            <a:r>
              <a:rPr lang="en-US" u="sng" dirty="0" smtClean="0"/>
              <a:t>transcription</a:t>
            </a:r>
            <a:r>
              <a:rPr lang="en-US" dirty="0" smtClean="0"/>
              <a:t> is the process of making of copy of DNA using mRNA. </a:t>
            </a:r>
          </a:p>
          <a:p>
            <a:r>
              <a:rPr lang="en-US" dirty="0"/>
              <a:t>Transcription begins when DNA is opened by the helicase enzyme. </a:t>
            </a:r>
          </a:p>
          <a:p>
            <a:pPr lvl="1"/>
            <a:r>
              <a:rPr lang="en-US" dirty="0"/>
              <a:t>A special kind of polymerase </a:t>
            </a:r>
            <a:br>
              <a:rPr lang="en-US" dirty="0"/>
            </a:br>
            <a:r>
              <a:rPr lang="en-US" dirty="0"/>
              <a:t>(called </a:t>
            </a:r>
            <a:r>
              <a:rPr lang="en-US" i="1" u="sng" dirty="0"/>
              <a:t>RNA Polymerase</a:t>
            </a:r>
            <a:r>
              <a:rPr lang="en-US" dirty="0"/>
              <a:t>) then </a:t>
            </a:r>
            <a:br>
              <a:rPr lang="en-US" dirty="0"/>
            </a:br>
            <a:r>
              <a:rPr lang="en-US" dirty="0"/>
              <a:t>creates a copy of DNA. </a:t>
            </a:r>
          </a:p>
          <a:p>
            <a:pPr lvl="1"/>
            <a:r>
              <a:rPr lang="en-US" dirty="0"/>
              <a:t>The copy of DNA is made from </a:t>
            </a:r>
            <a:br>
              <a:rPr lang="en-US" dirty="0"/>
            </a:br>
            <a:r>
              <a:rPr lang="en-US" dirty="0"/>
              <a:t>single-stranded RNA. </a:t>
            </a:r>
          </a:p>
          <a:p>
            <a:pPr lvl="1"/>
            <a:r>
              <a:rPr lang="en-US" dirty="0"/>
              <a:t>This RNA copy of DNA is called </a:t>
            </a:r>
            <a:br>
              <a:rPr lang="en-US" dirty="0"/>
            </a:br>
            <a:r>
              <a:rPr lang="en-US" u="sng" dirty="0"/>
              <a:t>mRNA</a:t>
            </a:r>
            <a:r>
              <a:rPr lang="en-US" dirty="0"/>
              <a:t> </a:t>
            </a:r>
            <a:r>
              <a:rPr lang="en-US" dirty="0" smtClean="0"/>
              <a:t>(</a:t>
            </a:r>
            <a:r>
              <a:rPr lang="en-US" i="1" dirty="0" smtClean="0"/>
              <a:t>short</a:t>
            </a:r>
            <a:r>
              <a:rPr lang="en-US" dirty="0" smtClean="0"/>
              <a:t> </a:t>
            </a:r>
            <a:r>
              <a:rPr lang="en-US" i="1" dirty="0" smtClean="0"/>
              <a:t>for </a:t>
            </a:r>
            <a:r>
              <a:rPr lang="en-US" i="1" dirty="0"/>
              <a:t>messenger RNA</a:t>
            </a:r>
            <a:r>
              <a:rPr lang="en-US" dirty="0"/>
              <a:t>). </a:t>
            </a:r>
          </a:p>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19</a:t>
            </a:fld>
            <a:endParaRPr lang="en-US" dirty="0"/>
          </a:p>
        </p:txBody>
      </p:sp>
      <p:pic>
        <p:nvPicPr>
          <p:cNvPr id="6" name="Picture 5"/>
          <p:cNvPicPr>
            <a:picLocks noChangeAspect="1"/>
          </p:cNvPicPr>
          <p:nvPr/>
        </p:nvPicPr>
        <p:blipFill>
          <a:blip r:embed="rId2"/>
          <a:stretch>
            <a:fillRect/>
          </a:stretch>
        </p:blipFill>
        <p:spPr>
          <a:xfrm>
            <a:off x="6149402" y="3813904"/>
            <a:ext cx="5829300" cy="292417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0442704" y="6522635"/>
            <a:ext cx="153599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www.tokresource.org</a:t>
            </a:r>
            <a:endParaRPr lang="en-US" sz="800" i="1" dirty="0"/>
          </a:p>
        </p:txBody>
      </p:sp>
    </p:spTree>
    <p:extLst>
      <p:ext uri="{BB962C8B-B14F-4D97-AF65-F5344CB8AC3E}">
        <p14:creationId xmlns:p14="http://schemas.microsoft.com/office/powerpoint/2010/main" val="3853012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Endless Variety of Life</a:t>
            </a:r>
            <a:endParaRPr lang="en-US" dirty="0"/>
          </a:p>
        </p:txBody>
      </p:sp>
      <p:sp>
        <p:nvSpPr>
          <p:cNvPr id="3" name="Content Placeholder 2"/>
          <p:cNvSpPr>
            <a:spLocks noGrp="1"/>
          </p:cNvSpPr>
          <p:nvPr>
            <p:ph idx="1"/>
          </p:nvPr>
        </p:nvSpPr>
        <p:spPr>
          <a:xfrm>
            <a:off x="1064302" y="1038320"/>
            <a:ext cx="10762936" cy="3380756"/>
          </a:xfrm>
        </p:spPr>
        <p:txBody>
          <a:bodyPr>
            <a:normAutofit fontScale="77500" lnSpcReduction="20000"/>
          </a:bodyPr>
          <a:lstStyle/>
          <a:p>
            <a:r>
              <a:rPr lang="en-US" dirty="0" smtClean="0"/>
              <a:t>There </a:t>
            </a:r>
            <a:r>
              <a:rPr lang="en-US" dirty="0"/>
              <a:t>are literally millions of </a:t>
            </a:r>
            <a:r>
              <a:rPr lang="en-US" dirty="0" smtClean="0"/>
              <a:t>different kinds of </a:t>
            </a:r>
            <a:r>
              <a:rPr lang="en-US" dirty="0"/>
              <a:t>plants, animals, fungi, bacteria, and more. </a:t>
            </a:r>
            <a:endParaRPr lang="en-US" dirty="0" smtClean="0"/>
          </a:p>
          <a:p>
            <a:pPr lvl="1"/>
            <a:r>
              <a:rPr lang="en-US" dirty="0" smtClean="0"/>
              <a:t>While </a:t>
            </a:r>
            <a:r>
              <a:rPr lang="en-US" dirty="0"/>
              <a:t>all of these species seem completely different, </a:t>
            </a:r>
            <a:r>
              <a:rPr lang="en-US" dirty="0" smtClean="0"/>
              <a:t>the proteins responsible for the unique traits of an organism are all created in the same way. </a:t>
            </a:r>
          </a:p>
          <a:p>
            <a:pPr lvl="1"/>
            <a:r>
              <a:rPr lang="en-US" dirty="0" smtClean="0"/>
              <a:t>Differences in the kinds of proteins found in the cells of a particular species are </a:t>
            </a:r>
            <a:r>
              <a:rPr lang="en-US" dirty="0"/>
              <a:t>what make the </a:t>
            </a:r>
            <a:r>
              <a:rPr lang="en-US" dirty="0" smtClean="0"/>
              <a:t>its cells function </a:t>
            </a:r>
            <a:r>
              <a:rPr lang="en-US" dirty="0"/>
              <a:t>differently from the cells of another kind </a:t>
            </a:r>
            <a:r>
              <a:rPr lang="en-US" dirty="0" smtClean="0"/>
              <a:t>of </a:t>
            </a:r>
            <a:r>
              <a:rPr lang="en-US" dirty="0"/>
              <a:t>species. </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2</a:t>
            </a:fld>
            <a:endParaRPr lang="en-US" dirty="0"/>
          </a:p>
        </p:txBody>
      </p:sp>
      <p:pic>
        <p:nvPicPr>
          <p:cNvPr id="1026" name="Picture 2" descr="http://web.eccrsd.us/nabi/public/apbio_toc_files/image00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0642" y="3627119"/>
            <a:ext cx="3665196" cy="32308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724922" y="6642556"/>
            <a:ext cx="1228221"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a:t>
            </a:r>
            <a:r>
              <a:rPr lang="en-US" sz="800" b="0" i="1" u="none" strike="noStrike" dirty="0" smtClean="0">
                <a:solidFill>
                  <a:srgbClr val="7D7D7D"/>
                </a:solidFill>
                <a:effectLst/>
                <a:latin typeface="arial" panose="020B0604020202020204" pitchFamily="34" charset="0"/>
                <a:hlinkClick r:id="rId3"/>
              </a:rPr>
              <a:t>web.eccrsd.us</a:t>
            </a:r>
            <a:endParaRPr lang="en-US" sz="800" i="1" dirty="0"/>
          </a:p>
        </p:txBody>
      </p:sp>
      <p:sp>
        <p:nvSpPr>
          <p:cNvPr id="6" name="Rectangle 5"/>
          <p:cNvSpPr/>
          <p:nvPr/>
        </p:nvSpPr>
        <p:spPr>
          <a:xfrm>
            <a:off x="1288091" y="5625516"/>
            <a:ext cx="6895499" cy="1124762"/>
          </a:xfrm>
          <a:prstGeom prst="rect">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0000"/>
              </a:lnSpc>
              <a:spcBef>
                <a:spcPts val="700"/>
              </a:spcBef>
              <a:buClr>
                <a:srgbClr val="242852"/>
              </a:buClr>
            </a:pPr>
            <a:r>
              <a:rPr lang="en-US" sz="2200" b="1" dirty="0">
                <a:solidFill>
                  <a:prstClr val="black">
                    <a:lumMod val="65000"/>
                    <a:lumOff val="35000"/>
                  </a:prstClr>
                </a:solidFill>
              </a:rPr>
              <a:t>What makes one species different from another </a:t>
            </a:r>
            <a:br>
              <a:rPr lang="en-US" sz="2200" b="1" dirty="0">
                <a:solidFill>
                  <a:prstClr val="black">
                    <a:lumMod val="65000"/>
                    <a:lumOff val="35000"/>
                  </a:prstClr>
                </a:solidFill>
              </a:rPr>
            </a:br>
            <a:r>
              <a:rPr lang="en-US" sz="2200" b="1" dirty="0">
                <a:solidFill>
                  <a:prstClr val="black">
                    <a:lumMod val="65000"/>
                    <a:lumOff val="35000"/>
                  </a:prstClr>
                </a:solidFill>
              </a:rPr>
              <a:t>is solely due to differences in </a:t>
            </a:r>
            <a:r>
              <a:rPr lang="en-US" sz="2200" b="1" dirty="0" smtClean="0">
                <a:solidFill>
                  <a:prstClr val="black">
                    <a:lumMod val="65000"/>
                    <a:lumOff val="35000"/>
                  </a:prstClr>
                </a:solidFill>
              </a:rPr>
              <a:t>their nucleic </a:t>
            </a:r>
            <a:r>
              <a:rPr lang="en-US" sz="2200" b="1" dirty="0">
                <a:solidFill>
                  <a:prstClr val="black">
                    <a:lumMod val="65000"/>
                    <a:lumOff val="35000"/>
                  </a:prstClr>
                </a:solidFill>
              </a:rPr>
              <a:t>acids and </a:t>
            </a:r>
            <a:r>
              <a:rPr lang="en-US" sz="2200" b="1" dirty="0" smtClean="0">
                <a:solidFill>
                  <a:prstClr val="black">
                    <a:lumMod val="65000"/>
                    <a:lumOff val="35000"/>
                  </a:prstClr>
                </a:solidFill>
              </a:rPr>
              <a:t>from the </a:t>
            </a:r>
            <a:r>
              <a:rPr lang="en-US" sz="2200" b="1" dirty="0">
                <a:solidFill>
                  <a:prstClr val="black">
                    <a:lumMod val="65000"/>
                    <a:lumOff val="35000"/>
                  </a:prstClr>
                </a:solidFill>
              </a:rPr>
              <a:t>different proteins that result from them.</a:t>
            </a:r>
            <a:endParaRPr lang="en-US" sz="2200" b="1" u="sng" dirty="0">
              <a:solidFill>
                <a:prstClr val="black">
                  <a:lumMod val="65000"/>
                  <a:lumOff val="35000"/>
                </a:prstClr>
              </a:solidFill>
            </a:endParaRPr>
          </a:p>
        </p:txBody>
      </p:sp>
      <p:sp>
        <p:nvSpPr>
          <p:cNvPr id="8" name="Rectangle 7"/>
          <p:cNvSpPr/>
          <p:nvPr/>
        </p:nvSpPr>
        <p:spPr>
          <a:xfrm>
            <a:off x="1101402" y="4358115"/>
            <a:ext cx="6640518" cy="1107996"/>
          </a:xfrm>
          <a:prstGeom prst="rect">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prstClr val="black">
                    <a:lumMod val="65000"/>
                    <a:lumOff val="35000"/>
                  </a:prstClr>
                </a:solidFill>
              </a:rPr>
              <a:t>The kinds of proteins found in the cells of any </a:t>
            </a:r>
            <a:br>
              <a:rPr lang="en-US" sz="2200" b="1" dirty="0">
                <a:solidFill>
                  <a:prstClr val="black">
                    <a:lumMod val="65000"/>
                    <a:lumOff val="35000"/>
                  </a:prstClr>
                </a:solidFill>
              </a:rPr>
            </a:br>
            <a:r>
              <a:rPr lang="en-US" sz="2200" b="1" dirty="0">
                <a:solidFill>
                  <a:prstClr val="black">
                    <a:lumMod val="65000"/>
                    <a:lumOff val="35000"/>
                  </a:prstClr>
                </a:solidFill>
              </a:rPr>
              <a:t>given species is entirely dependent on the </a:t>
            </a:r>
            <a:br>
              <a:rPr lang="en-US" sz="2200" b="1" dirty="0">
                <a:solidFill>
                  <a:prstClr val="black">
                    <a:lumMod val="65000"/>
                    <a:lumOff val="35000"/>
                  </a:prstClr>
                </a:solidFill>
              </a:rPr>
            </a:br>
            <a:r>
              <a:rPr lang="en-US" sz="2200" b="1" dirty="0">
                <a:solidFill>
                  <a:prstClr val="black">
                    <a:lumMod val="65000"/>
                    <a:lumOff val="35000"/>
                  </a:prstClr>
                </a:solidFill>
              </a:rPr>
              <a:t>nucleic acids found in the cells of that species.</a:t>
            </a:r>
            <a:endParaRPr lang="en-US" dirty="0"/>
          </a:p>
        </p:txBody>
      </p:sp>
    </p:spTree>
    <p:extLst>
      <p:ext uri="{BB962C8B-B14F-4D97-AF65-F5344CB8AC3E}">
        <p14:creationId xmlns:p14="http://schemas.microsoft.com/office/powerpoint/2010/main" val="473744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from DNA to RNA</a:t>
            </a:r>
            <a:endParaRPr lang="en-US" dirty="0"/>
          </a:p>
        </p:txBody>
      </p:sp>
      <p:sp>
        <p:nvSpPr>
          <p:cNvPr id="3" name="Content Placeholder 2"/>
          <p:cNvSpPr>
            <a:spLocks noGrp="1"/>
          </p:cNvSpPr>
          <p:nvPr>
            <p:ph idx="1"/>
          </p:nvPr>
        </p:nvSpPr>
        <p:spPr>
          <a:xfrm>
            <a:off x="1033821" y="1251680"/>
            <a:ext cx="10762937" cy="5329002"/>
          </a:xfrm>
        </p:spPr>
        <p:txBody>
          <a:bodyPr>
            <a:normAutofit fontScale="77500" lnSpcReduction="20000"/>
          </a:bodyPr>
          <a:lstStyle/>
          <a:p>
            <a:r>
              <a:rPr lang="en-US" dirty="0" smtClean="0"/>
              <a:t>When RNA Polymerase makes a copy of DNA, it begins at the 5’ end of DNA and moves toward the 3’ end. </a:t>
            </a:r>
          </a:p>
          <a:p>
            <a:pPr lvl="1"/>
            <a:r>
              <a:rPr lang="en-US" dirty="0" smtClean="0"/>
              <a:t>As it moves along the section of DNA, RNA Polymerase add the complementary base for every base that it encounters. </a:t>
            </a:r>
          </a:p>
          <a:p>
            <a:pPr lvl="1"/>
            <a:r>
              <a:rPr lang="en-US" dirty="0" smtClean="0"/>
              <a:t>For example, if polymerase encounters a G, it will add a C to the mRNA.</a:t>
            </a:r>
          </a:p>
          <a:p>
            <a:pPr lvl="1"/>
            <a:r>
              <a:rPr lang="en-US" dirty="0" smtClean="0"/>
              <a:t>If it encounters a C, </a:t>
            </a:r>
            <a:br>
              <a:rPr lang="en-US" dirty="0" smtClean="0"/>
            </a:br>
            <a:r>
              <a:rPr lang="en-US" dirty="0" smtClean="0"/>
              <a:t>it will add a G to mRNA. </a:t>
            </a:r>
          </a:p>
          <a:p>
            <a:pPr lvl="1"/>
            <a:r>
              <a:rPr lang="en-US" dirty="0" smtClean="0"/>
              <a:t>If it encounters a T, it </a:t>
            </a:r>
            <a:br>
              <a:rPr lang="en-US" dirty="0" smtClean="0"/>
            </a:br>
            <a:r>
              <a:rPr lang="en-US" dirty="0" smtClean="0"/>
              <a:t>will add an A to mRNA.</a:t>
            </a:r>
          </a:p>
          <a:p>
            <a:pPr lvl="1"/>
            <a:r>
              <a:rPr lang="en-US" dirty="0" smtClean="0"/>
              <a:t>If it encounters an A, it </a:t>
            </a:r>
            <a:br>
              <a:rPr lang="en-US" dirty="0" smtClean="0"/>
            </a:br>
            <a:r>
              <a:rPr lang="en-US" dirty="0" smtClean="0"/>
              <a:t>will add a U to mRNA </a:t>
            </a:r>
            <a:br>
              <a:rPr lang="en-US" dirty="0" smtClean="0"/>
            </a:br>
            <a:r>
              <a:rPr lang="en-US" dirty="0" smtClean="0"/>
              <a:t>(because there are not </a:t>
            </a:r>
            <a:br>
              <a:rPr lang="en-US" dirty="0" smtClean="0"/>
            </a:br>
            <a:r>
              <a:rPr lang="en-US" dirty="0" smtClean="0"/>
              <a:t>T’s in RNA, only U’s). </a:t>
            </a:r>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20</a:t>
            </a:fld>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4938758" y="3069377"/>
            <a:ext cx="6888480" cy="3784099"/>
          </a:xfrm>
          <a:prstGeom prst="rect">
            <a:avLst/>
          </a:prstGeom>
        </p:spPr>
      </p:pic>
      <p:sp>
        <p:nvSpPr>
          <p:cNvPr id="7" name="Rectangle 6"/>
          <p:cNvSpPr/>
          <p:nvPr/>
        </p:nvSpPr>
        <p:spPr>
          <a:xfrm>
            <a:off x="10357249" y="6580682"/>
            <a:ext cx="127150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www.mtchs.org</a:t>
            </a:r>
            <a:endParaRPr lang="en-US" sz="800" i="1" dirty="0"/>
          </a:p>
        </p:txBody>
      </p:sp>
      <p:cxnSp>
        <p:nvCxnSpPr>
          <p:cNvPr id="9" name="Straight Arrow Connector 8"/>
          <p:cNvCxnSpPr/>
          <p:nvPr/>
        </p:nvCxnSpPr>
        <p:spPr>
          <a:xfrm flipH="1">
            <a:off x="8671560" y="3069377"/>
            <a:ext cx="426720" cy="18836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4740271" y="5212080"/>
            <a:ext cx="3397889" cy="152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17493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Translation</a:t>
            </a:r>
            <a:endParaRPr lang="en-US" dirty="0"/>
          </a:p>
        </p:txBody>
      </p:sp>
      <p:sp>
        <p:nvSpPr>
          <p:cNvPr id="3" name="Content Placeholder 2"/>
          <p:cNvSpPr>
            <a:spLocks noGrp="1"/>
          </p:cNvSpPr>
          <p:nvPr>
            <p:ph idx="1"/>
          </p:nvPr>
        </p:nvSpPr>
        <p:spPr>
          <a:xfrm>
            <a:off x="838201" y="1251680"/>
            <a:ext cx="10762937" cy="5329002"/>
          </a:xfrm>
        </p:spPr>
        <p:txBody>
          <a:bodyPr>
            <a:normAutofit fontScale="77500" lnSpcReduction="20000"/>
          </a:bodyPr>
          <a:lstStyle/>
          <a:p>
            <a:r>
              <a:rPr lang="en-US" dirty="0"/>
              <a:t>Translation begins when mRNA leaves the nucleus and goes into the </a:t>
            </a:r>
            <a:r>
              <a:rPr lang="en-US" dirty="0" smtClean="0"/>
              <a:t>cytosol</a:t>
            </a:r>
            <a:r>
              <a:rPr lang="en-US" dirty="0"/>
              <a:t> </a:t>
            </a:r>
            <a:r>
              <a:rPr lang="en-US" dirty="0" smtClean="0"/>
              <a:t>(the ‘jelly-filling’ of the cell).  </a:t>
            </a:r>
          </a:p>
          <a:p>
            <a:pPr lvl="1"/>
            <a:r>
              <a:rPr lang="en-US" dirty="0" smtClean="0"/>
              <a:t>In </a:t>
            </a:r>
            <a:r>
              <a:rPr lang="en-US" dirty="0"/>
              <a:t>the cytosol, the mRNA copy makes contact </a:t>
            </a:r>
            <a:r>
              <a:rPr lang="en-US" dirty="0" smtClean="0"/>
              <a:t/>
            </a:r>
            <a:br>
              <a:rPr lang="en-US" dirty="0" smtClean="0"/>
            </a:br>
            <a:r>
              <a:rPr lang="en-US" dirty="0" smtClean="0"/>
              <a:t>with </a:t>
            </a:r>
            <a:r>
              <a:rPr lang="en-US" dirty="0"/>
              <a:t>a structure called a ribosome. </a:t>
            </a:r>
            <a:endParaRPr lang="en-US" dirty="0" smtClean="0"/>
          </a:p>
          <a:p>
            <a:r>
              <a:rPr lang="en-US" dirty="0" smtClean="0"/>
              <a:t>A </a:t>
            </a:r>
            <a:r>
              <a:rPr lang="en-US" u="sng" dirty="0"/>
              <a:t>ribosome</a:t>
            </a:r>
            <a:r>
              <a:rPr lang="en-US" dirty="0"/>
              <a:t> is what actually makes a protein </a:t>
            </a:r>
            <a:r>
              <a:rPr lang="en-US" dirty="0" smtClean="0"/>
              <a:t/>
            </a:r>
            <a:br>
              <a:rPr lang="en-US" dirty="0" smtClean="0"/>
            </a:br>
            <a:r>
              <a:rPr lang="en-US" dirty="0" smtClean="0"/>
              <a:t>from </a:t>
            </a:r>
            <a:r>
              <a:rPr lang="en-US" dirty="0"/>
              <a:t>amino </a:t>
            </a:r>
            <a:r>
              <a:rPr lang="en-US" dirty="0" smtClean="0"/>
              <a:t>acids.</a:t>
            </a:r>
          </a:p>
          <a:p>
            <a:pPr lvl="1"/>
            <a:r>
              <a:rPr lang="en-US" dirty="0" smtClean="0"/>
              <a:t>A ribosome is </a:t>
            </a:r>
            <a:r>
              <a:rPr lang="en-US" dirty="0"/>
              <a:t>a </a:t>
            </a:r>
            <a:r>
              <a:rPr lang="en-US" dirty="0" smtClean="0"/>
              <a:t>“protein factory” for the cell. </a:t>
            </a:r>
          </a:p>
          <a:p>
            <a:pPr lvl="1"/>
            <a:r>
              <a:rPr lang="en-US" dirty="0" smtClean="0"/>
              <a:t>The </a:t>
            </a:r>
            <a:r>
              <a:rPr lang="en-US" dirty="0"/>
              <a:t>ribosome is mostly made from </a:t>
            </a:r>
            <a:r>
              <a:rPr lang="en-US" dirty="0" smtClean="0"/>
              <a:t>unique </a:t>
            </a:r>
            <a:r>
              <a:rPr lang="en-US" dirty="0"/>
              <a:t>kind </a:t>
            </a:r>
            <a:r>
              <a:rPr lang="en-US" dirty="0" smtClean="0"/>
              <a:t/>
            </a:r>
            <a:br>
              <a:rPr lang="en-US" dirty="0" smtClean="0"/>
            </a:br>
            <a:r>
              <a:rPr lang="en-US" dirty="0" smtClean="0"/>
              <a:t>of </a:t>
            </a:r>
            <a:r>
              <a:rPr lang="en-US" dirty="0"/>
              <a:t>RNA called </a:t>
            </a:r>
            <a:r>
              <a:rPr lang="en-US" u="sng" dirty="0"/>
              <a:t>rRNA</a:t>
            </a:r>
            <a:r>
              <a:rPr lang="en-US" dirty="0"/>
              <a:t> </a:t>
            </a:r>
            <a:r>
              <a:rPr lang="en-US" dirty="0" smtClean="0"/>
              <a:t>(</a:t>
            </a:r>
            <a:r>
              <a:rPr lang="en-US" i="1" dirty="0" smtClean="0"/>
              <a:t>short for </a:t>
            </a:r>
            <a:r>
              <a:rPr lang="en-US" i="1" dirty="0"/>
              <a:t>ribosomal RNA</a:t>
            </a:r>
            <a:r>
              <a:rPr lang="en-US" dirty="0"/>
              <a:t>). </a:t>
            </a:r>
            <a:endParaRPr lang="en-US" dirty="0" smtClean="0"/>
          </a:p>
          <a:p>
            <a:r>
              <a:rPr lang="en-US" dirty="0" smtClean="0"/>
              <a:t>Cells have LOTS of ribosomes!</a:t>
            </a:r>
          </a:p>
          <a:p>
            <a:pPr lvl="1"/>
            <a:r>
              <a:rPr lang="en-US" dirty="0" smtClean="0"/>
              <a:t>While </a:t>
            </a:r>
            <a:r>
              <a:rPr lang="en-US" dirty="0"/>
              <a:t>a bacterial cell may have 20,000 ribosomes, </a:t>
            </a:r>
            <a:r>
              <a:rPr lang="en-US" dirty="0" smtClean="0"/>
              <a:t/>
            </a:r>
            <a:br>
              <a:rPr lang="en-US" dirty="0" smtClean="0"/>
            </a:br>
            <a:r>
              <a:rPr lang="en-US" dirty="0" smtClean="0"/>
              <a:t>mammalian </a:t>
            </a:r>
            <a:r>
              <a:rPr lang="en-US" dirty="0"/>
              <a:t>cell may have as many </a:t>
            </a:r>
            <a:r>
              <a:rPr lang="en-US" dirty="0" smtClean="0"/>
              <a:t>as10 </a:t>
            </a:r>
            <a:r>
              <a:rPr lang="en-US" dirty="0"/>
              <a:t>million </a:t>
            </a:r>
            <a:r>
              <a:rPr lang="en-US" dirty="0" smtClean="0"/>
              <a:t/>
            </a:r>
            <a:br>
              <a:rPr lang="en-US" dirty="0" smtClean="0"/>
            </a:br>
            <a:r>
              <a:rPr lang="en-US" dirty="0" smtClean="0"/>
              <a:t>ribosomes</a:t>
            </a:r>
            <a:r>
              <a:rPr lang="en-US" dirty="0"/>
              <a:t>. </a:t>
            </a:r>
          </a:p>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21</a:t>
            </a:fld>
            <a:endParaRPr lang="en-US" dirty="0"/>
          </a:p>
        </p:txBody>
      </p:sp>
      <p:sp>
        <p:nvSpPr>
          <p:cNvPr id="6" name="Rectangle 5"/>
          <p:cNvSpPr/>
          <p:nvPr/>
        </p:nvSpPr>
        <p:spPr>
          <a:xfrm>
            <a:off x="10549325" y="6262737"/>
            <a:ext cx="127791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2"/>
              </a:rPr>
              <a:t>Source: www.123rf.com</a:t>
            </a:r>
            <a:endParaRPr lang="en-US" sz="800" i="1" dirty="0"/>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7892746" y="1692298"/>
            <a:ext cx="4081462" cy="4570439"/>
          </a:xfrm>
          <a:prstGeom prst="rect">
            <a:avLst/>
          </a:prstGeom>
        </p:spPr>
      </p:pic>
    </p:spTree>
    <p:extLst>
      <p:ext uri="{BB962C8B-B14F-4D97-AF65-F5344CB8AC3E}">
        <p14:creationId xmlns:p14="http://schemas.microsoft.com/office/powerpoint/2010/main" val="3817605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6588694" y="958374"/>
            <a:ext cx="5603306" cy="578042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Ribosomes Read DNA in Codons</a:t>
            </a:r>
            <a:endParaRPr lang="en-US" dirty="0"/>
          </a:p>
        </p:txBody>
      </p:sp>
      <p:sp>
        <p:nvSpPr>
          <p:cNvPr id="3" name="Content Placeholder 2"/>
          <p:cNvSpPr>
            <a:spLocks noGrp="1"/>
          </p:cNvSpPr>
          <p:nvPr>
            <p:ph idx="1"/>
          </p:nvPr>
        </p:nvSpPr>
        <p:spPr>
          <a:xfrm>
            <a:off x="1064301" y="1251680"/>
            <a:ext cx="5915619" cy="5329002"/>
          </a:xfrm>
        </p:spPr>
        <p:txBody>
          <a:bodyPr>
            <a:normAutofit fontScale="85000" lnSpcReduction="20000"/>
          </a:bodyPr>
          <a:lstStyle/>
          <a:p>
            <a:r>
              <a:rPr lang="en-US" dirty="0"/>
              <a:t>The ribosome reads </a:t>
            </a:r>
            <a:r>
              <a:rPr lang="en-US" dirty="0" smtClean="0"/>
              <a:t>mRNA one </a:t>
            </a:r>
            <a:r>
              <a:rPr lang="en-US" u="sng" dirty="0" smtClean="0"/>
              <a:t>codon</a:t>
            </a:r>
            <a:r>
              <a:rPr lang="en-US" dirty="0" smtClean="0"/>
              <a:t> (group of 3 bases) at a time. </a:t>
            </a:r>
          </a:p>
          <a:p>
            <a:pPr lvl="1"/>
            <a:r>
              <a:rPr lang="en-US" dirty="0" smtClean="0"/>
              <a:t>The </a:t>
            </a:r>
            <a:r>
              <a:rPr lang="en-US" dirty="0"/>
              <a:t>mRNA moves through the ribosome like a train moves </a:t>
            </a:r>
            <a:r>
              <a:rPr lang="en-US" dirty="0" smtClean="0"/>
              <a:t/>
            </a:r>
            <a:br>
              <a:rPr lang="en-US" dirty="0" smtClean="0"/>
            </a:br>
            <a:r>
              <a:rPr lang="en-US" dirty="0" smtClean="0"/>
              <a:t>through </a:t>
            </a:r>
            <a:r>
              <a:rPr lang="en-US" dirty="0"/>
              <a:t>a tunnel. </a:t>
            </a:r>
            <a:endParaRPr lang="en-US" dirty="0" smtClean="0"/>
          </a:p>
          <a:p>
            <a:r>
              <a:rPr lang="en-US" dirty="0" smtClean="0"/>
              <a:t>As </a:t>
            </a:r>
            <a:r>
              <a:rPr lang="en-US" dirty="0"/>
              <a:t>each codon enters the ribosome, another kind of RNA binds with </a:t>
            </a:r>
            <a:r>
              <a:rPr lang="en-US" dirty="0" smtClean="0"/>
              <a:t>each codon on mRNA. </a:t>
            </a:r>
          </a:p>
          <a:p>
            <a:pPr lvl="1"/>
            <a:r>
              <a:rPr lang="en-US" dirty="0" smtClean="0"/>
              <a:t>This kind of RNA</a:t>
            </a:r>
            <a:r>
              <a:rPr lang="en-US" dirty="0"/>
              <a:t>, called </a:t>
            </a:r>
            <a:r>
              <a:rPr lang="en-US" u="sng" dirty="0"/>
              <a:t>tRNA</a:t>
            </a:r>
            <a:r>
              <a:rPr lang="en-US" dirty="0"/>
              <a:t> </a:t>
            </a:r>
            <a:r>
              <a:rPr lang="en-US" dirty="0" smtClean="0"/>
              <a:t>(</a:t>
            </a:r>
            <a:r>
              <a:rPr lang="en-US" i="1" dirty="0" smtClean="0"/>
              <a:t>short for </a:t>
            </a:r>
            <a:r>
              <a:rPr lang="en-US" i="1" dirty="0"/>
              <a:t>transfer RNA</a:t>
            </a:r>
            <a:r>
              <a:rPr lang="en-US" dirty="0"/>
              <a:t>) delivers the amino acid that the codon codes for. </a:t>
            </a:r>
          </a:p>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22</a:t>
            </a:fld>
            <a:endParaRPr lang="en-US" dirty="0"/>
          </a:p>
        </p:txBody>
      </p:sp>
      <p:sp>
        <p:nvSpPr>
          <p:cNvPr id="10" name="Rectangle 9"/>
          <p:cNvSpPr/>
          <p:nvPr/>
        </p:nvSpPr>
        <p:spPr>
          <a:xfrm>
            <a:off x="7802880" y="6580681"/>
            <a:ext cx="4024359" cy="215444"/>
          </a:xfrm>
          <a:prstGeom prst="rect">
            <a:avLst/>
          </a:prstGeom>
        </p:spPr>
        <p:txBody>
          <a:bodyPr wrap="square">
            <a:spAutoFit/>
          </a:bodyPr>
          <a:lstStyle/>
          <a:p>
            <a:r>
              <a:rPr lang="en-US" sz="800" i="1" dirty="0" smtClean="0"/>
              <a:t>Source: https</a:t>
            </a:r>
            <a:r>
              <a:rPr lang="en-US" sz="800" i="1" dirty="0"/>
              <a:t>://</a:t>
            </a:r>
            <a:r>
              <a:rPr lang="en-US" sz="800" i="1" dirty="0" smtClean="0"/>
              <a:t>bioweb.uwlax.edu/GenWeb/Molecular/Theory/Translation/ribosome3.jpg`</a:t>
            </a:r>
            <a:endParaRPr lang="en-US" sz="800" i="1" dirty="0"/>
          </a:p>
        </p:txBody>
      </p:sp>
    </p:spTree>
    <p:extLst>
      <p:ext uri="{BB962C8B-B14F-4D97-AF65-F5344CB8AC3E}">
        <p14:creationId xmlns:p14="http://schemas.microsoft.com/office/powerpoint/2010/main" val="1385291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678537" y="3463167"/>
            <a:ext cx="6513463" cy="326675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Codons code for Amino Acids</a:t>
            </a:r>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23</a:t>
            </a:fld>
            <a:endParaRPr lang="en-US" dirty="0"/>
          </a:p>
        </p:txBody>
      </p:sp>
      <p:pic>
        <p:nvPicPr>
          <p:cNvPr id="12290" name="Picture 2" descr="http://science.halleyhosting.com/sci/soph/nucleic/pics/cod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095" y="874381"/>
            <a:ext cx="4501244" cy="2314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0446733" y="705863"/>
            <a:ext cx="138050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4"/>
              </a:rPr>
              <a:t>Source: www.perkepi.com</a:t>
            </a:r>
            <a:endParaRPr lang="en-US" sz="800" i="1" dirty="0"/>
          </a:p>
        </p:txBody>
      </p:sp>
      <p:sp>
        <p:nvSpPr>
          <p:cNvPr id="7" name="Rectangle 6"/>
          <p:cNvSpPr/>
          <p:nvPr/>
        </p:nvSpPr>
        <p:spPr>
          <a:xfrm>
            <a:off x="10446733" y="6622197"/>
            <a:ext cx="147829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5"/>
              </a:rPr>
              <a:t>Source: www.rci.rutgers.edu</a:t>
            </a:r>
            <a:endParaRPr lang="en-US" sz="800" i="1" dirty="0"/>
          </a:p>
        </p:txBody>
      </p:sp>
      <p:sp>
        <p:nvSpPr>
          <p:cNvPr id="3" name="Content Placeholder 2"/>
          <p:cNvSpPr>
            <a:spLocks noGrp="1"/>
          </p:cNvSpPr>
          <p:nvPr>
            <p:ph idx="1"/>
          </p:nvPr>
        </p:nvSpPr>
        <p:spPr>
          <a:xfrm>
            <a:off x="697791" y="1195168"/>
            <a:ext cx="5687019" cy="5329002"/>
          </a:xfrm>
        </p:spPr>
        <p:txBody>
          <a:bodyPr>
            <a:normAutofit fontScale="85000" lnSpcReduction="20000"/>
          </a:bodyPr>
          <a:lstStyle/>
          <a:p>
            <a:r>
              <a:rPr lang="en-US" dirty="0" smtClean="0"/>
              <a:t>Each </a:t>
            </a:r>
            <a:r>
              <a:rPr lang="en-US" dirty="0"/>
              <a:t>codon (or group of 3 bases) codes for a specific amino acid. </a:t>
            </a:r>
            <a:endParaRPr lang="en-US" dirty="0" smtClean="0"/>
          </a:p>
          <a:p>
            <a:pPr lvl="1"/>
            <a:r>
              <a:rPr lang="en-US" dirty="0" smtClean="0"/>
              <a:t>In </a:t>
            </a:r>
            <a:r>
              <a:rPr lang="en-US" dirty="0"/>
              <a:t>order to assemble a protein, a </a:t>
            </a:r>
            <a:r>
              <a:rPr lang="en-US" dirty="0" smtClean="0"/>
              <a:t>ribosome </a:t>
            </a:r>
            <a:r>
              <a:rPr lang="en-US" dirty="0"/>
              <a:t>simply needs to 'read' </a:t>
            </a:r>
            <a:r>
              <a:rPr lang="en-US" dirty="0" smtClean="0"/>
              <a:t>mRNA in groups of 3 bases.</a:t>
            </a:r>
          </a:p>
          <a:p>
            <a:pPr lvl="1"/>
            <a:r>
              <a:rPr lang="en-US" dirty="0"/>
              <a:t>E</a:t>
            </a:r>
            <a:r>
              <a:rPr lang="en-US" dirty="0" smtClean="0"/>
              <a:t>ach </a:t>
            </a:r>
            <a:r>
              <a:rPr lang="en-US" dirty="0"/>
              <a:t>group of three bases will </a:t>
            </a:r>
            <a:r>
              <a:rPr lang="en-US" dirty="0" smtClean="0"/>
              <a:t/>
            </a:r>
            <a:br>
              <a:rPr lang="en-US" dirty="0" smtClean="0"/>
            </a:br>
            <a:r>
              <a:rPr lang="en-US" dirty="0" smtClean="0"/>
              <a:t>tell that ribosome </a:t>
            </a:r>
            <a:r>
              <a:rPr lang="en-US" dirty="0"/>
              <a:t>what </a:t>
            </a:r>
            <a:r>
              <a:rPr lang="en-US" dirty="0" smtClean="0"/>
              <a:t/>
            </a:r>
            <a:br>
              <a:rPr lang="en-US" dirty="0" smtClean="0"/>
            </a:br>
            <a:r>
              <a:rPr lang="en-US" dirty="0" smtClean="0"/>
              <a:t>amino </a:t>
            </a:r>
            <a:r>
              <a:rPr lang="en-US" dirty="0"/>
              <a:t>acid should be </a:t>
            </a:r>
            <a:r>
              <a:rPr lang="en-US" dirty="0" smtClean="0"/>
              <a:t>added.</a:t>
            </a:r>
          </a:p>
          <a:p>
            <a:pPr lvl="1"/>
            <a:r>
              <a:rPr lang="en-US" u="sng" dirty="0" smtClean="0"/>
              <a:t>The order of the codons in </a:t>
            </a:r>
            <a:br>
              <a:rPr lang="en-US" u="sng" dirty="0" smtClean="0"/>
            </a:br>
            <a:r>
              <a:rPr lang="en-US" u="sng" dirty="0" smtClean="0"/>
              <a:t>a strand of mRNA directly corresponds to the order </a:t>
            </a:r>
            <a:br>
              <a:rPr lang="en-US" u="sng" dirty="0" smtClean="0"/>
            </a:br>
            <a:r>
              <a:rPr lang="en-US" u="sng" dirty="0" smtClean="0"/>
              <a:t>of amino acids in the </a:t>
            </a:r>
            <a:br>
              <a:rPr lang="en-US" u="sng" dirty="0" smtClean="0"/>
            </a:br>
            <a:r>
              <a:rPr lang="en-US" u="sng" dirty="0" smtClean="0"/>
              <a:t>needed protein</a:t>
            </a:r>
            <a:r>
              <a:rPr lang="en-US" dirty="0" smtClean="0"/>
              <a:t>.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929560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698230" y="3793718"/>
            <a:ext cx="2865969" cy="295656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8694420" y="164993"/>
            <a:ext cx="3314700" cy="341947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tRNA Delivers Amino Acids </a:t>
            </a:r>
            <a:endParaRPr lang="en-US" dirty="0"/>
          </a:p>
        </p:txBody>
      </p:sp>
      <p:sp>
        <p:nvSpPr>
          <p:cNvPr id="3" name="Content Placeholder 2"/>
          <p:cNvSpPr>
            <a:spLocks noGrp="1"/>
          </p:cNvSpPr>
          <p:nvPr>
            <p:ph idx="1"/>
          </p:nvPr>
        </p:nvSpPr>
        <p:spPr>
          <a:xfrm>
            <a:off x="978159" y="1160240"/>
            <a:ext cx="7683459" cy="5482316"/>
          </a:xfrm>
        </p:spPr>
        <p:txBody>
          <a:bodyPr>
            <a:normAutofit fontScale="77500" lnSpcReduction="20000"/>
          </a:bodyPr>
          <a:lstStyle/>
          <a:p>
            <a:r>
              <a:rPr lang="en-US" dirty="0"/>
              <a:t>There are many kinds of tRNA, one for each kind of different amino acid. </a:t>
            </a:r>
            <a:endParaRPr lang="en-US" dirty="0" smtClean="0"/>
          </a:p>
          <a:p>
            <a:pPr lvl="1"/>
            <a:r>
              <a:rPr lang="en-US" dirty="0" smtClean="0"/>
              <a:t>The specific codon in mRNA attracts the </a:t>
            </a:r>
            <a:r>
              <a:rPr lang="en-US" u="sng" dirty="0" smtClean="0"/>
              <a:t>anticodon</a:t>
            </a:r>
            <a:r>
              <a:rPr lang="en-US" dirty="0" smtClean="0"/>
              <a:t> on a tRNA that is complementary to those 3 bases. </a:t>
            </a:r>
          </a:p>
          <a:p>
            <a:pPr lvl="1"/>
            <a:r>
              <a:rPr lang="en-US" dirty="0" smtClean="0"/>
              <a:t>For </a:t>
            </a:r>
            <a:r>
              <a:rPr lang="en-US" dirty="0"/>
              <a:t>example, if the </a:t>
            </a:r>
            <a:r>
              <a:rPr lang="en-US" dirty="0" smtClean="0"/>
              <a:t>mRNA codon </a:t>
            </a:r>
            <a:r>
              <a:rPr lang="en-US" dirty="0"/>
              <a:t>in the ribosome is </a:t>
            </a:r>
            <a:r>
              <a:rPr lang="en-US" dirty="0" smtClean="0"/>
              <a:t>AGU, </a:t>
            </a:r>
            <a:r>
              <a:rPr lang="en-US" dirty="0"/>
              <a:t>the tRNA </a:t>
            </a:r>
            <a:r>
              <a:rPr lang="en-US" dirty="0" smtClean="0"/>
              <a:t>with the anticodon UCA will deliver an amino acid. </a:t>
            </a:r>
          </a:p>
          <a:p>
            <a:r>
              <a:rPr lang="en-US" dirty="0" smtClean="0"/>
              <a:t>When </a:t>
            </a:r>
            <a:r>
              <a:rPr lang="en-US" dirty="0"/>
              <a:t>the </a:t>
            </a:r>
            <a:r>
              <a:rPr lang="en-US" dirty="0" smtClean="0"/>
              <a:t>anticodon of tRNA makes </a:t>
            </a:r>
            <a:r>
              <a:rPr lang="en-US" dirty="0"/>
              <a:t>contact with the </a:t>
            </a:r>
            <a:r>
              <a:rPr lang="en-US" dirty="0" smtClean="0"/>
              <a:t>mRNA codon in the ribosome, </a:t>
            </a:r>
            <a:r>
              <a:rPr lang="en-US" dirty="0"/>
              <a:t>the amino acid will detach from the </a:t>
            </a:r>
            <a:r>
              <a:rPr lang="en-US" dirty="0" smtClean="0"/>
              <a:t>tRNA.</a:t>
            </a:r>
          </a:p>
          <a:p>
            <a:pPr lvl="1"/>
            <a:r>
              <a:rPr lang="en-US" dirty="0" smtClean="0"/>
              <a:t>This amino acid will </a:t>
            </a:r>
            <a:r>
              <a:rPr lang="en-US" dirty="0"/>
              <a:t>bind to other amino acids that have already been delivered </a:t>
            </a:r>
            <a:r>
              <a:rPr lang="en-US" dirty="0" smtClean="0"/>
              <a:t>to the ribosome.</a:t>
            </a:r>
          </a:p>
          <a:p>
            <a:pPr lvl="1"/>
            <a:r>
              <a:rPr lang="en-US" dirty="0" smtClean="0"/>
              <a:t>This will form a long chain </a:t>
            </a:r>
            <a:r>
              <a:rPr lang="en-US" dirty="0"/>
              <a:t>of amino acids that will become the protein. </a:t>
            </a:r>
          </a:p>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24</a:t>
            </a:fld>
            <a:endParaRPr lang="en-US" dirty="0"/>
          </a:p>
        </p:txBody>
      </p:sp>
      <p:sp>
        <p:nvSpPr>
          <p:cNvPr id="6" name="Rectangle 5"/>
          <p:cNvSpPr/>
          <p:nvPr/>
        </p:nvSpPr>
        <p:spPr>
          <a:xfrm>
            <a:off x="7600887" y="6642556"/>
            <a:ext cx="1241045"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Source: bioserv.fiu.edu</a:t>
            </a:r>
            <a:endParaRPr lang="en-US" sz="800" i="1" dirty="0"/>
          </a:p>
        </p:txBody>
      </p:sp>
      <p:cxnSp>
        <p:nvCxnSpPr>
          <p:cNvPr id="8" name="Straight Arrow Connector 7"/>
          <p:cNvCxnSpPr/>
          <p:nvPr/>
        </p:nvCxnSpPr>
        <p:spPr>
          <a:xfrm>
            <a:off x="7893159" y="3584468"/>
            <a:ext cx="1464201" cy="2481052"/>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88890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Acids: Delivered One by One</a:t>
            </a:r>
            <a:endParaRPr lang="en-US" dirty="0"/>
          </a:p>
        </p:txBody>
      </p:sp>
      <p:sp>
        <p:nvSpPr>
          <p:cNvPr id="3" name="Content Placeholder 2"/>
          <p:cNvSpPr>
            <a:spLocks noGrp="1"/>
          </p:cNvSpPr>
          <p:nvPr>
            <p:ph idx="1"/>
          </p:nvPr>
        </p:nvSpPr>
        <p:spPr>
          <a:xfrm>
            <a:off x="670561" y="1019333"/>
            <a:ext cx="6126479" cy="5731987"/>
          </a:xfrm>
        </p:spPr>
        <p:txBody>
          <a:bodyPr>
            <a:normAutofit fontScale="77500" lnSpcReduction="20000"/>
          </a:bodyPr>
          <a:lstStyle/>
          <a:p>
            <a:r>
              <a:rPr lang="en-US" dirty="0"/>
              <a:t>The mRNA will enter the ribosome </a:t>
            </a:r>
            <a:r>
              <a:rPr lang="en-US" dirty="0" smtClean="0"/>
              <a:t/>
            </a:r>
            <a:br>
              <a:rPr lang="en-US" dirty="0" smtClean="0"/>
            </a:br>
            <a:r>
              <a:rPr lang="en-US" dirty="0" smtClean="0"/>
              <a:t>in </a:t>
            </a:r>
            <a:r>
              <a:rPr lang="en-US" dirty="0"/>
              <a:t>a codon-by-codon fashion until the entire mRNA strand has moved through the ribosome. </a:t>
            </a:r>
            <a:endParaRPr lang="en-US" dirty="0" smtClean="0"/>
          </a:p>
          <a:p>
            <a:pPr lvl="1"/>
            <a:r>
              <a:rPr lang="en-US" dirty="0" smtClean="0"/>
              <a:t>For </a:t>
            </a:r>
            <a:r>
              <a:rPr lang="en-US" dirty="0"/>
              <a:t>each codon that enters the ribosome, the appropriate amino acid will be delivered by tRNA. </a:t>
            </a:r>
            <a:endParaRPr lang="en-US" dirty="0" smtClean="0"/>
          </a:p>
          <a:p>
            <a:pPr lvl="1"/>
            <a:r>
              <a:rPr lang="en-US" dirty="0" smtClean="0"/>
              <a:t>Amino </a:t>
            </a:r>
            <a:r>
              <a:rPr lang="en-US" dirty="0"/>
              <a:t>acids will be delivered </a:t>
            </a:r>
            <a:r>
              <a:rPr lang="en-US" dirty="0" smtClean="0"/>
              <a:t/>
            </a:r>
            <a:br>
              <a:rPr lang="en-US" dirty="0" smtClean="0"/>
            </a:br>
            <a:r>
              <a:rPr lang="en-US" dirty="0" smtClean="0"/>
              <a:t>one-by-one </a:t>
            </a:r>
            <a:r>
              <a:rPr lang="en-US" dirty="0"/>
              <a:t>to the ribosome </a:t>
            </a:r>
            <a:r>
              <a:rPr lang="en-US" dirty="0" smtClean="0"/>
              <a:t/>
            </a:r>
            <a:br>
              <a:rPr lang="en-US" dirty="0" smtClean="0"/>
            </a:br>
            <a:r>
              <a:rPr lang="en-US" dirty="0" smtClean="0"/>
              <a:t>until </a:t>
            </a:r>
            <a:r>
              <a:rPr lang="en-US" dirty="0"/>
              <a:t>the entire stand of mRNA </a:t>
            </a:r>
            <a:r>
              <a:rPr lang="en-US" dirty="0" smtClean="0"/>
              <a:t/>
            </a:r>
            <a:br>
              <a:rPr lang="en-US" dirty="0" smtClean="0"/>
            </a:br>
            <a:r>
              <a:rPr lang="en-US" dirty="0" smtClean="0"/>
              <a:t>has </a:t>
            </a:r>
            <a:r>
              <a:rPr lang="en-US" dirty="0"/>
              <a:t>gone through that ribosome. </a:t>
            </a:r>
            <a:endParaRPr lang="en-US" dirty="0" smtClean="0"/>
          </a:p>
          <a:p>
            <a:pPr lvl="1"/>
            <a:r>
              <a:rPr lang="en-US" dirty="0" smtClean="0"/>
              <a:t>As </a:t>
            </a:r>
            <a:r>
              <a:rPr lang="en-US" dirty="0"/>
              <a:t>each amino acid is delivered by tRNA, it will be added to a growing chain of amino acids that will eventually become the protein. </a:t>
            </a:r>
          </a:p>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25</a:t>
            </a:fld>
            <a:endParaRPr lang="en-US" dirty="0"/>
          </a:p>
        </p:txBody>
      </p:sp>
      <p:pic>
        <p:nvPicPr>
          <p:cNvPr id="9" name="Picture 8"/>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888354" y="1156334"/>
            <a:ext cx="6258731" cy="5379542"/>
          </a:xfrm>
          <a:prstGeom prst="rect">
            <a:avLst/>
          </a:prstGeom>
        </p:spPr>
      </p:pic>
      <p:sp>
        <p:nvSpPr>
          <p:cNvPr id="10" name="Rectangle 9"/>
          <p:cNvSpPr/>
          <p:nvPr/>
        </p:nvSpPr>
        <p:spPr>
          <a:xfrm>
            <a:off x="10815970" y="6535876"/>
            <a:ext cx="113043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Source: mind42.com</a:t>
            </a:r>
            <a:endParaRPr lang="en-US" sz="800" i="1" dirty="0"/>
          </a:p>
        </p:txBody>
      </p:sp>
    </p:spTree>
    <p:extLst>
      <p:ext uri="{BB962C8B-B14F-4D97-AF65-F5344CB8AC3E}">
        <p14:creationId xmlns:p14="http://schemas.microsoft.com/office/powerpoint/2010/main" val="301519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06640" y="91440"/>
            <a:ext cx="4772025" cy="6600825"/>
          </a:xfrm>
          <a:prstGeom prst="rect">
            <a:avLst/>
          </a:prstGeom>
        </p:spPr>
      </p:pic>
      <p:sp>
        <p:nvSpPr>
          <p:cNvPr id="2" name="Title 1"/>
          <p:cNvSpPr>
            <a:spLocks noGrp="1"/>
          </p:cNvSpPr>
          <p:nvPr>
            <p:ph type="title"/>
          </p:nvPr>
        </p:nvSpPr>
        <p:spPr>
          <a:xfrm>
            <a:off x="1064302" y="217495"/>
            <a:ext cx="10762937" cy="629236"/>
          </a:xfrm>
        </p:spPr>
        <p:txBody>
          <a:bodyPr>
            <a:normAutofit fontScale="90000"/>
          </a:bodyPr>
          <a:lstStyle/>
          <a:p>
            <a:r>
              <a:rPr lang="en-US" sz="4800" dirty="0" smtClean="0"/>
              <a:t>Summary</a:t>
            </a:r>
            <a:endParaRPr lang="en-US" sz="4800" dirty="0"/>
          </a:p>
        </p:txBody>
      </p:sp>
      <p:sp>
        <p:nvSpPr>
          <p:cNvPr id="3" name="Content Placeholder 2"/>
          <p:cNvSpPr>
            <a:spLocks noGrp="1"/>
          </p:cNvSpPr>
          <p:nvPr>
            <p:ph idx="1"/>
          </p:nvPr>
        </p:nvSpPr>
        <p:spPr>
          <a:xfrm>
            <a:off x="0" y="846731"/>
            <a:ext cx="7470099" cy="6011269"/>
          </a:xfrm>
          <a:solidFill>
            <a:schemeClr val="bg1"/>
          </a:solidFill>
        </p:spPr>
        <p:txBody>
          <a:bodyPr>
            <a:normAutofit fontScale="70000" lnSpcReduction="20000"/>
          </a:bodyPr>
          <a:lstStyle/>
          <a:p>
            <a:r>
              <a:rPr lang="en-US" sz="3400" u="sng" dirty="0" smtClean="0"/>
              <a:t>Transcription</a:t>
            </a:r>
            <a:r>
              <a:rPr lang="en-US" sz="3400" dirty="0"/>
              <a:t> is when an mRNA copy of DNA is made in the </a:t>
            </a:r>
            <a:r>
              <a:rPr lang="en-US" sz="3400" dirty="0" smtClean="0"/>
              <a:t>nucleus by polymerase enzyme.</a:t>
            </a:r>
            <a:r>
              <a:rPr lang="en-US" sz="3400" dirty="0"/>
              <a:t> </a:t>
            </a:r>
            <a:endParaRPr lang="en-US" sz="3400" dirty="0" smtClean="0"/>
          </a:p>
          <a:p>
            <a:endParaRPr lang="en-US" sz="600" dirty="0" smtClean="0"/>
          </a:p>
          <a:p>
            <a:r>
              <a:rPr lang="en-US" sz="3400" u="sng" dirty="0" smtClean="0"/>
              <a:t>Translation</a:t>
            </a:r>
            <a:r>
              <a:rPr lang="en-US" sz="3400" dirty="0"/>
              <a:t> is when the mRNA copy leaves the nucleus and goes into the cytosol, where it will move through a ribosome three bases (or one codon) at a time. </a:t>
            </a:r>
            <a:endParaRPr lang="en-US" sz="3400" dirty="0" smtClean="0"/>
          </a:p>
          <a:p>
            <a:pPr lvl="1"/>
            <a:r>
              <a:rPr lang="en-US" dirty="0" smtClean="0"/>
              <a:t>As </a:t>
            </a:r>
            <a:r>
              <a:rPr lang="en-US" dirty="0"/>
              <a:t>each codon moves through the ribosome, tRNA delivers the appropriate amino acid. Amino acids are delivered one at a time to form the protein</a:t>
            </a:r>
            <a:r>
              <a:rPr lang="en-US" dirty="0" smtClean="0"/>
              <a:t>.</a:t>
            </a:r>
            <a:br>
              <a:rPr lang="en-US" dirty="0" smtClean="0"/>
            </a:br>
            <a:endParaRPr lang="en-US" sz="600" dirty="0"/>
          </a:p>
          <a:p>
            <a:r>
              <a:rPr lang="en-US" sz="3400" dirty="0"/>
              <a:t>Once assembled, the protein will leave the ribosome to perform its specific function. </a:t>
            </a:r>
            <a:endParaRPr lang="en-US" sz="3400" dirty="0" smtClean="0"/>
          </a:p>
          <a:p>
            <a:pPr lvl="1"/>
            <a:r>
              <a:rPr lang="en-US" dirty="0" smtClean="0"/>
              <a:t>The </a:t>
            </a:r>
            <a:r>
              <a:rPr lang="en-US" dirty="0"/>
              <a:t>mRNA will be broken down by the cell. </a:t>
            </a:r>
            <a:endParaRPr lang="en-US" dirty="0" smtClean="0"/>
          </a:p>
          <a:p>
            <a:pPr lvl="1"/>
            <a:r>
              <a:rPr lang="en-US" dirty="0" smtClean="0"/>
              <a:t>The </a:t>
            </a:r>
            <a:r>
              <a:rPr lang="en-US" dirty="0"/>
              <a:t>rRNA in the ribosomes </a:t>
            </a:r>
            <a:r>
              <a:rPr lang="en-US" dirty="0" smtClean="0"/>
              <a:t>and the </a:t>
            </a:r>
            <a:r>
              <a:rPr lang="en-US" dirty="0"/>
              <a:t>tRNA </a:t>
            </a:r>
            <a:r>
              <a:rPr lang="en-US" dirty="0" smtClean="0"/>
              <a:t>in the cytosol will </a:t>
            </a:r>
            <a:r>
              <a:rPr lang="en-US" dirty="0"/>
              <a:t>repeat their function </a:t>
            </a:r>
            <a:r>
              <a:rPr lang="en-US" dirty="0" smtClean="0"/>
              <a:t>to make a </a:t>
            </a:r>
            <a:r>
              <a:rPr lang="en-US" dirty="0"/>
              <a:t>new copy strand of mRNA for a different protein and the processes of transcription and translation will repeat all over again</a:t>
            </a:r>
            <a:r>
              <a:rPr lang="en-US" dirty="0" smtClean="0"/>
              <a:t>.</a:t>
            </a:r>
            <a:endParaRPr lang="en-US" dirty="0"/>
          </a:p>
        </p:txBody>
      </p:sp>
      <p:sp>
        <p:nvSpPr>
          <p:cNvPr id="4" name="Slide Number Placeholder 3"/>
          <p:cNvSpPr>
            <a:spLocks noGrp="1"/>
          </p:cNvSpPr>
          <p:nvPr>
            <p:ph type="sldNum" sz="quarter" idx="12"/>
          </p:nvPr>
        </p:nvSpPr>
        <p:spPr>
          <a:xfrm>
            <a:off x="0" y="6359664"/>
            <a:ext cx="670560" cy="482322"/>
          </a:xfrm>
        </p:spPr>
        <p:txBody>
          <a:bodyPr/>
          <a:lstStyle/>
          <a:p>
            <a:fld id="{4F3428FE-D46F-4219-BEDB-CACA6A859452}" type="slidenum">
              <a:rPr lang="en-US" smtClean="0"/>
              <a:pPr/>
              <a:t>26</a:t>
            </a:fld>
            <a:endParaRPr lang="en-US" dirty="0"/>
          </a:p>
        </p:txBody>
      </p:sp>
      <p:sp>
        <p:nvSpPr>
          <p:cNvPr id="7" name="Rectangle 6"/>
          <p:cNvSpPr/>
          <p:nvPr/>
        </p:nvSpPr>
        <p:spPr>
          <a:xfrm>
            <a:off x="10606976" y="6642556"/>
            <a:ext cx="131157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oerpub.github.io</a:t>
            </a:r>
            <a:endParaRPr lang="en-US" sz="800" i="1" dirty="0"/>
          </a:p>
        </p:txBody>
      </p:sp>
    </p:spTree>
    <p:extLst>
      <p:ext uri="{BB962C8B-B14F-4D97-AF65-F5344CB8AC3E}">
        <p14:creationId xmlns:p14="http://schemas.microsoft.com/office/powerpoint/2010/main" val="123519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Nucleic Acids</a:t>
            </a:r>
            <a:endParaRPr lang="en-US" dirty="0"/>
          </a:p>
        </p:txBody>
      </p:sp>
      <p:sp>
        <p:nvSpPr>
          <p:cNvPr id="3" name="Content Placeholder 2"/>
          <p:cNvSpPr>
            <a:spLocks noGrp="1"/>
          </p:cNvSpPr>
          <p:nvPr>
            <p:ph idx="1"/>
          </p:nvPr>
        </p:nvSpPr>
        <p:spPr>
          <a:xfrm>
            <a:off x="1064301" y="1251680"/>
            <a:ext cx="6982419" cy="5329002"/>
          </a:xfrm>
        </p:spPr>
        <p:txBody>
          <a:bodyPr>
            <a:normAutofit fontScale="85000" lnSpcReduction="20000"/>
          </a:bodyPr>
          <a:lstStyle/>
          <a:p>
            <a:r>
              <a:rPr lang="en-US" u="sng" dirty="0" smtClean="0"/>
              <a:t>Nucleic </a:t>
            </a:r>
            <a:r>
              <a:rPr lang="en-US" u="sng" dirty="0"/>
              <a:t>acids</a:t>
            </a:r>
            <a:r>
              <a:rPr lang="en-US" dirty="0"/>
              <a:t> are macromolecules found in the cells of all living organisms. </a:t>
            </a:r>
            <a:endParaRPr lang="en-US" dirty="0" smtClean="0"/>
          </a:p>
          <a:p>
            <a:pPr lvl="1"/>
            <a:r>
              <a:rPr lang="en-US" dirty="0" smtClean="0"/>
              <a:t>There </a:t>
            </a:r>
            <a:r>
              <a:rPr lang="en-US" dirty="0"/>
              <a:t>are two kinds of nucleic acids - DNA and RNA. </a:t>
            </a:r>
            <a:endParaRPr lang="en-US" dirty="0" smtClean="0"/>
          </a:p>
          <a:p>
            <a:r>
              <a:rPr lang="en-US" dirty="0" smtClean="0"/>
              <a:t>Almost </a:t>
            </a:r>
            <a:r>
              <a:rPr lang="en-US" dirty="0"/>
              <a:t>all living species use double-stranded </a:t>
            </a:r>
            <a:r>
              <a:rPr lang="en-US" u="sng" dirty="0"/>
              <a:t>DNA</a:t>
            </a:r>
            <a:r>
              <a:rPr lang="en-US" dirty="0"/>
              <a:t> to permanently store the information needed to assemble the proteins needed for each cell to function</a:t>
            </a:r>
            <a:r>
              <a:rPr lang="en-US" dirty="0" smtClean="0"/>
              <a:t>.</a:t>
            </a:r>
          </a:p>
          <a:p>
            <a:pPr lvl="1"/>
            <a:r>
              <a:rPr lang="en-US" dirty="0" smtClean="0"/>
              <a:t>While very few species use single-stranded </a:t>
            </a:r>
            <a:r>
              <a:rPr lang="en-US" u="sng" dirty="0" smtClean="0"/>
              <a:t>RNA</a:t>
            </a:r>
            <a:r>
              <a:rPr lang="en-US" dirty="0" smtClean="0"/>
              <a:t> to store information, almost all species use RNA to copy their DNA and assemble a protein from amino acids based on the information stored in their DNA. </a:t>
            </a:r>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3</a:t>
            </a:fld>
            <a:endParaRPr lang="en-US" dirty="0"/>
          </a:p>
        </p:txBody>
      </p:sp>
      <p:pic>
        <p:nvPicPr>
          <p:cNvPr id="5" name="Picture 4"/>
          <p:cNvPicPr>
            <a:picLocks noChangeAspect="1"/>
          </p:cNvPicPr>
          <p:nvPr/>
        </p:nvPicPr>
        <p:blipFill>
          <a:blip r:embed="rId2"/>
          <a:stretch>
            <a:fillRect/>
          </a:stretch>
        </p:blipFill>
        <p:spPr>
          <a:xfrm>
            <a:off x="7845373" y="618414"/>
            <a:ext cx="4121253" cy="5956308"/>
          </a:xfrm>
          <a:prstGeom prst="rect">
            <a:avLst/>
          </a:prstGeom>
        </p:spPr>
      </p:pic>
      <p:sp>
        <p:nvSpPr>
          <p:cNvPr id="6" name="Rectangle 5"/>
          <p:cNvSpPr/>
          <p:nvPr/>
        </p:nvSpPr>
        <p:spPr>
          <a:xfrm>
            <a:off x="10299257" y="6574722"/>
            <a:ext cx="1527982"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biobook.nerinxhs.org</a:t>
            </a:r>
            <a:endParaRPr lang="en-US" sz="800" i="1" dirty="0"/>
          </a:p>
        </p:txBody>
      </p:sp>
    </p:spTree>
    <p:extLst>
      <p:ext uri="{BB962C8B-B14F-4D97-AF65-F5344CB8AC3E}">
        <p14:creationId xmlns:p14="http://schemas.microsoft.com/office/powerpoint/2010/main" val="2117854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RNA and Codes for Proteins</a:t>
            </a:r>
            <a:endParaRPr lang="en-US" dirty="0"/>
          </a:p>
        </p:txBody>
      </p:sp>
      <p:sp>
        <p:nvSpPr>
          <p:cNvPr id="3" name="Content Placeholder 2"/>
          <p:cNvSpPr>
            <a:spLocks noGrp="1"/>
          </p:cNvSpPr>
          <p:nvPr>
            <p:ph idx="1"/>
          </p:nvPr>
        </p:nvSpPr>
        <p:spPr>
          <a:xfrm>
            <a:off x="1064301" y="1019333"/>
            <a:ext cx="7622499" cy="5776793"/>
          </a:xfrm>
        </p:spPr>
        <p:txBody>
          <a:bodyPr>
            <a:normAutofit fontScale="77500" lnSpcReduction="20000"/>
          </a:bodyPr>
          <a:lstStyle/>
          <a:p>
            <a:r>
              <a:rPr lang="en-US" u="sng" dirty="0"/>
              <a:t>S</a:t>
            </a:r>
            <a:r>
              <a:rPr lang="en-US" u="sng" dirty="0" smtClean="0"/>
              <a:t>ingle-stranded </a:t>
            </a:r>
            <a:r>
              <a:rPr lang="en-US" u="sng" dirty="0"/>
              <a:t>RNA </a:t>
            </a:r>
            <a:r>
              <a:rPr lang="en-US" dirty="0"/>
              <a:t>is mostly used by cells </a:t>
            </a:r>
            <a:r>
              <a:rPr lang="en-US" dirty="0" smtClean="0"/>
              <a:t>to:</a:t>
            </a:r>
          </a:p>
          <a:p>
            <a:pPr lvl="1"/>
            <a:r>
              <a:rPr lang="en-US" dirty="0" smtClean="0"/>
              <a:t>a</a:t>
            </a:r>
            <a:r>
              <a:rPr lang="en-US" dirty="0"/>
              <a:t>) </a:t>
            </a:r>
            <a:r>
              <a:rPr lang="en-US" u="sng" dirty="0"/>
              <a:t>copy the information</a:t>
            </a:r>
            <a:r>
              <a:rPr lang="en-US" dirty="0"/>
              <a:t> stored in </a:t>
            </a:r>
            <a:r>
              <a:rPr lang="en-US" dirty="0" smtClean="0"/>
              <a:t>DNA</a:t>
            </a:r>
          </a:p>
          <a:p>
            <a:pPr lvl="1"/>
            <a:r>
              <a:rPr lang="en-US" dirty="0" smtClean="0"/>
              <a:t>b) </a:t>
            </a:r>
            <a:r>
              <a:rPr lang="en-US" u="sng" dirty="0" smtClean="0"/>
              <a:t>assemble </a:t>
            </a:r>
            <a:r>
              <a:rPr lang="en-US" u="sng" dirty="0"/>
              <a:t>the </a:t>
            </a:r>
            <a:r>
              <a:rPr lang="en-US" u="sng" dirty="0" smtClean="0"/>
              <a:t>protein</a:t>
            </a:r>
            <a:r>
              <a:rPr lang="en-US" dirty="0" smtClean="0"/>
              <a:t>, and…</a:t>
            </a:r>
          </a:p>
          <a:p>
            <a:pPr lvl="1"/>
            <a:r>
              <a:rPr lang="en-US" dirty="0" smtClean="0"/>
              <a:t>c</a:t>
            </a:r>
            <a:r>
              <a:rPr lang="en-US" dirty="0"/>
              <a:t>) </a:t>
            </a:r>
            <a:r>
              <a:rPr lang="en-US" u="sng" dirty="0"/>
              <a:t>deliver the ingredients</a:t>
            </a:r>
            <a:r>
              <a:rPr lang="en-US" dirty="0"/>
              <a:t> needed to make a </a:t>
            </a:r>
            <a:r>
              <a:rPr lang="en-US" dirty="0" smtClean="0"/>
              <a:t>protein. </a:t>
            </a:r>
          </a:p>
          <a:p>
            <a:r>
              <a:rPr lang="en-US" dirty="0" smtClean="0"/>
              <a:t>Every </a:t>
            </a:r>
            <a:r>
              <a:rPr lang="en-US" dirty="0"/>
              <a:t>protein in every cell </a:t>
            </a:r>
            <a:r>
              <a:rPr lang="en-US" dirty="0" smtClean="0"/>
              <a:t>corresponds to a specific sequence </a:t>
            </a:r>
            <a:r>
              <a:rPr lang="en-US" dirty="0"/>
              <a:t>of DNA that </a:t>
            </a:r>
            <a:r>
              <a:rPr lang="en-US" dirty="0" smtClean="0"/>
              <a:t>instructs </a:t>
            </a:r>
            <a:r>
              <a:rPr lang="en-US" dirty="0"/>
              <a:t>a cell how to assemble that protein. </a:t>
            </a:r>
            <a:endParaRPr lang="en-US" dirty="0" smtClean="0"/>
          </a:p>
          <a:p>
            <a:pPr lvl="1"/>
            <a:r>
              <a:rPr lang="en-US" u="sng" dirty="0" smtClean="0"/>
              <a:t>A </a:t>
            </a:r>
            <a:r>
              <a:rPr lang="en-US" u="sng" dirty="0"/>
              <a:t>protein cannot be assembled by a cell unless there is a gene for that </a:t>
            </a:r>
            <a:r>
              <a:rPr lang="en-US" u="sng" dirty="0" smtClean="0"/>
              <a:t>specific protein </a:t>
            </a:r>
            <a:r>
              <a:rPr lang="en-US" u="sng" dirty="0"/>
              <a:t>in </a:t>
            </a:r>
            <a:r>
              <a:rPr lang="en-US" u="sng" dirty="0" smtClean="0"/>
              <a:t>its DNA</a:t>
            </a:r>
            <a:r>
              <a:rPr lang="en-US" dirty="0"/>
              <a:t>. </a:t>
            </a:r>
            <a:endParaRPr lang="en-US" dirty="0" smtClean="0"/>
          </a:p>
          <a:p>
            <a:pPr lvl="2"/>
            <a:r>
              <a:rPr lang="en-US" dirty="0" smtClean="0"/>
              <a:t>The </a:t>
            </a:r>
            <a:r>
              <a:rPr lang="en-US" dirty="0"/>
              <a:t>differences we see among different </a:t>
            </a:r>
            <a:r>
              <a:rPr lang="en-US" dirty="0" smtClean="0"/>
              <a:t>kinds of species </a:t>
            </a:r>
            <a:r>
              <a:rPr lang="en-US" dirty="0"/>
              <a:t>is due to the fact that each species has its own unique combination of genes in its </a:t>
            </a:r>
            <a:r>
              <a:rPr lang="en-US" dirty="0" smtClean="0"/>
              <a:t>DNA.</a:t>
            </a:r>
          </a:p>
          <a:p>
            <a:pPr lvl="2"/>
            <a:r>
              <a:rPr lang="en-US" dirty="0" smtClean="0"/>
              <a:t>These genes determine the unique combination of proteins found in that species that create its unique traits. </a:t>
            </a:r>
            <a:endParaRPr lang="en-US" dirty="0"/>
          </a:p>
          <a:p>
            <a:endParaRPr lang="en-US" dirty="0"/>
          </a:p>
        </p:txBody>
      </p:sp>
      <p:sp>
        <p:nvSpPr>
          <p:cNvPr id="4" name="Slide Number Placeholder 3"/>
          <p:cNvSpPr>
            <a:spLocks noGrp="1"/>
          </p:cNvSpPr>
          <p:nvPr>
            <p:ph type="sldNum" sz="quarter" idx="12"/>
          </p:nvPr>
        </p:nvSpPr>
        <p:spPr>
          <a:xfrm>
            <a:off x="672823" y="6372680"/>
            <a:ext cx="411479" cy="482322"/>
          </a:xfrm>
        </p:spPr>
        <p:txBody>
          <a:bodyPr/>
          <a:lstStyle/>
          <a:p>
            <a:fld id="{4F3428FE-D46F-4219-BEDB-CACA6A859452}" type="slidenum">
              <a:rPr lang="en-US" sz="2000" smtClean="0"/>
              <a:pPr/>
              <a:t>4</a:t>
            </a:fld>
            <a:endParaRPr lang="en-US" sz="2000" dirty="0"/>
          </a:p>
        </p:txBody>
      </p:sp>
      <p:cxnSp>
        <p:nvCxnSpPr>
          <p:cNvPr id="10" name="Straight Arrow Connector 9"/>
          <p:cNvCxnSpPr/>
          <p:nvPr/>
        </p:nvCxnSpPr>
        <p:spPr>
          <a:xfrm flipV="1">
            <a:off x="7132320" y="1520314"/>
            <a:ext cx="1425893" cy="116255"/>
          </a:xfrm>
          <a:prstGeom prst="straightConnector1">
            <a:avLst/>
          </a:prstGeom>
          <a:ln w="38100">
            <a:prstDash val="dash"/>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a:xfrm>
            <a:off x="5715000" y="2084021"/>
            <a:ext cx="3157538" cy="158189"/>
          </a:xfrm>
          <a:prstGeom prst="straightConnector1">
            <a:avLst/>
          </a:prstGeom>
          <a:ln w="38100">
            <a:prstDash val="dash"/>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p:nvPr/>
        </p:nvCxnSpPr>
        <p:spPr>
          <a:xfrm>
            <a:off x="8054340" y="2701256"/>
            <a:ext cx="1041441" cy="2251744"/>
          </a:xfrm>
          <a:prstGeom prst="straightConnector1">
            <a:avLst/>
          </a:prstGeom>
          <a:ln w="38100">
            <a:prstDash val="dash"/>
            <a:tailEnd type="triangle"/>
          </a:ln>
        </p:spPr>
        <p:style>
          <a:lnRef idx="2">
            <a:schemeClr val="accent6"/>
          </a:lnRef>
          <a:fillRef idx="0">
            <a:schemeClr val="accent6"/>
          </a:fillRef>
          <a:effectRef idx="1">
            <a:schemeClr val="accent6"/>
          </a:effectRef>
          <a:fontRef idx="minor">
            <a:schemeClr val="tx1"/>
          </a:fontRef>
        </p:style>
      </p:cxnSp>
      <p:sp>
        <p:nvSpPr>
          <p:cNvPr id="18" name="Rectangle 17"/>
          <p:cNvSpPr/>
          <p:nvPr/>
        </p:nvSpPr>
        <p:spPr>
          <a:xfrm>
            <a:off x="10491529" y="6580682"/>
            <a:ext cx="1484702"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www.studyblue.com</a:t>
            </a:r>
            <a:endParaRPr lang="en-US" sz="800" i="1" dirty="0"/>
          </a:p>
        </p:txBody>
      </p:sp>
      <p:pic>
        <p:nvPicPr>
          <p:cNvPr id="11" name="Picture 10"/>
          <p:cNvPicPr>
            <a:picLocks noChangeAspect="1"/>
          </p:cNvPicPr>
          <p:nvPr/>
        </p:nvPicPr>
        <p:blipFill rotWithShape="1">
          <a:blip r:embed="rId3">
            <a:clrChange>
              <a:clrFrom>
                <a:srgbClr val="FFFFFF"/>
              </a:clrFrom>
              <a:clrTo>
                <a:srgbClr val="FFFFFF">
                  <a:alpha val="0"/>
                </a:srgbClr>
              </a:clrTo>
            </a:clrChange>
          </a:blip>
          <a:srcRect l="6455"/>
          <a:stretch/>
        </p:blipFill>
        <p:spPr>
          <a:xfrm>
            <a:off x="8558213" y="604876"/>
            <a:ext cx="3662098" cy="6191250"/>
          </a:xfrm>
          <a:prstGeom prst="rect">
            <a:avLst/>
          </a:prstGeom>
        </p:spPr>
      </p:pic>
    </p:spTree>
    <p:extLst>
      <p:ext uri="{BB962C8B-B14F-4D97-AF65-F5344CB8AC3E}">
        <p14:creationId xmlns:p14="http://schemas.microsoft.com/office/powerpoint/2010/main" val="1342271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 Determine Traits</a:t>
            </a:r>
            <a:endParaRPr lang="en-US" dirty="0"/>
          </a:p>
        </p:txBody>
      </p:sp>
      <p:sp>
        <p:nvSpPr>
          <p:cNvPr id="3" name="Content Placeholder 2"/>
          <p:cNvSpPr>
            <a:spLocks noGrp="1"/>
          </p:cNvSpPr>
          <p:nvPr>
            <p:ph idx="1"/>
          </p:nvPr>
        </p:nvSpPr>
        <p:spPr>
          <a:xfrm>
            <a:off x="821405" y="1251680"/>
            <a:ext cx="10762938" cy="5329002"/>
          </a:xfrm>
        </p:spPr>
        <p:txBody>
          <a:bodyPr>
            <a:noAutofit/>
          </a:bodyPr>
          <a:lstStyle/>
          <a:p>
            <a:r>
              <a:rPr lang="en-US" sz="2400" dirty="0" smtClean="0"/>
              <a:t>The traits exhibited by a species depend on its DNA.</a:t>
            </a:r>
          </a:p>
          <a:p>
            <a:pPr lvl="1"/>
            <a:r>
              <a:rPr lang="en-US" sz="2400" dirty="0" smtClean="0"/>
              <a:t>However, the visible traits of a species are actually</a:t>
            </a:r>
            <a:br>
              <a:rPr lang="en-US" sz="2400" dirty="0" smtClean="0"/>
            </a:br>
            <a:r>
              <a:rPr lang="en-US" sz="2400" dirty="0" smtClean="0"/>
              <a:t>directly created </a:t>
            </a:r>
            <a:r>
              <a:rPr lang="en-US" sz="2400" dirty="0"/>
              <a:t>by </a:t>
            </a:r>
            <a:r>
              <a:rPr lang="en-US" sz="2400" dirty="0" smtClean="0"/>
              <a:t>the proteins of that species. </a:t>
            </a:r>
          </a:p>
          <a:p>
            <a:r>
              <a:rPr lang="en-US" sz="2400" u="sng" dirty="0" smtClean="0"/>
              <a:t>Proteins</a:t>
            </a:r>
            <a:r>
              <a:rPr lang="en-US" sz="2400" dirty="0" smtClean="0"/>
              <a:t> </a:t>
            </a:r>
            <a:r>
              <a:rPr lang="en-US" sz="2400" dirty="0"/>
              <a:t>are large macromolecules made from </a:t>
            </a:r>
            <a:r>
              <a:rPr lang="en-US" sz="2400" dirty="0" smtClean="0"/>
              <a:t/>
            </a:r>
            <a:br>
              <a:rPr lang="en-US" sz="2400" dirty="0" smtClean="0"/>
            </a:br>
            <a:r>
              <a:rPr lang="en-US" sz="2400" dirty="0" smtClean="0"/>
              <a:t>different combinations </a:t>
            </a:r>
            <a:r>
              <a:rPr lang="en-US" sz="2400" dirty="0"/>
              <a:t>of 22 different organic </a:t>
            </a:r>
            <a:r>
              <a:rPr lang="en-US" sz="2400" dirty="0" smtClean="0"/>
              <a:t/>
            </a:r>
            <a:br>
              <a:rPr lang="en-US" sz="2400" dirty="0" smtClean="0"/>
            </a:br>
            <a:r>
              <a:rPr lang="en-US" sz="2400" dirty="0" smtClean="0"/>
              <a:t>molecules </a:t>
            </a:r>
            <a:r>
              <a:rPr lang="en-US" sz="2400" dirty="0"/>
              <a:t>called </a:t>
            </a:r>
            <a:r>
              <a:rPr lang="en-US" sz="2400" u="sng" dirty="0" smtClean="0"/>
              <a:t>amino </a:t>
            </a:r>
            <a:r>
              <a:rPr lang="en-US" sz="2400" u="sng" dirty="0"/>
              <a:t>acids</a:t>
            </a:r>
            <a:r>
              <a:rPr lang="en-US" sz="2400" dirty="0"/>
              <a:t>. </a:t>
            </a:r>
            <a:endParaRPr lang="en-US" sz="2400" dirty="0" smtClean="0"/>
          </a:p>
          <a:p>
            <a:pPr marL="914400" lvl="1" indent="-457200">
              <a:buFont typeface="+mj-lt"/>
              <a:buAutoNum type="arabicPeriod"/>
            </a:pPr>
            <a:r>
              <a:rPr lang="en-US" sz="2400" dirty="0" smtClean="0"/>
              <a:t>The </a:t>
            </a:r>
            <a:r>
              <a:rPr lang="en-US" sz="2400" dirty="0"/>
              <a:t>information stored in DNA determines </a:t>
            </a:r>
            <a:r>
              <a:rPr lang="en-US" sz="2400" dirty="0" smtClean="0"/>
              <a:t/>
            </a:r>
            <a:br>
              <a:rPr lang="en-US" sz="2400" dirty="0" smtClean="0"/>
            </a:br>
            <a:r>
              <a:rPr lang="en-US" sz="2400" dirty="0" smtClean="0"/>
              <a:t>the </a:t>
            </a:r>
            <a:r>
              <a:rPr lang="en-US" sz="2400" dirty="0"/>
              <a:t>order in </a:t>
            </a:r>
            <a:r>
              <a:rPr lang="en-US" sz="2400" dirty="0" smtClean="0"/>
              <a:t>which </a:t>
            </a:r>
            <a:r>
              <a:rPr lang="en-US" sz="2400" dirty="0"/>
              <a:t>amino acids are </a:t>
            </a:r>
            <a:r>
              <a:rPr lang="en-US" sz="2400" dirty="0" smtClean="0"/>
              <a:t>assembled.</a:t>
            </a:r>
          </a:p>
          <a:p>
            <a:pPr marL="914400" lvl="1" indent="-457200">
              <a:buFont typeface="+mj-lt"/>
              <a:buAutoNum type="arabicPeriod"/>
            </a:pPr>
            <a:r>
              <a:rPr lang="en-US" sz="2400" dirty="0"/>
              <a:t>T</a:t>
            </a:r>
            <a:r>
              <a:rPr lang="en-US" sz="2400" dirty="0" smtClean="0"/>
              <a:t>he </a:t>
            </a:r>
            <a:r>
              <a:rPr lang="en-US" sz="2400" dirty="0"/>
              <a:t>order in which </a:t>
            </a:r>
            <a:r>
              <a:rPr lang="en-US" sz="2400" dirty="0" smtClean="0"/>
              <a:t>amino </a:t>
            </a:r>
            <a:r>
              <a:rPr lang="en-US" sz="2400" dirty="0"/>
              <a:t>acids are assembled </a:t>
            </a:r>
            <a:r>
              <a:rPr lang="en-US" sz="2400" dirty="0" smtClean="0"/>
              <a:t/>
            </a:r>
            <a:br>
              <a:rPr lang="en-US" sz="2400" dirty="0" smtClean="0"/>
            </a:br>
            <a:r>
              <a:rPr lang="en-US" sz="2400" dirty="0" smtClean="0"/>
              <a:t>determines </a:t>
            </a:r>
            <a:r>
              <a:rPr lang="en-US" sz="2400" dirty="0"/>
              <a:t>the protein that is </a:t>
            </a:r>
            <a:r>
              <a:rPr lang="en-US" sz="2400" dirty="0" smtClean="0"/>
              <a:t>created</a:t>
            </a:r>
            <a:r>
              <a:rPr lang="en-US" sz="2400" dirty="0"/>
              <a:t>. </a:t>
            </a:r>
            <a:endParaRPr lang="en-US" sz="2400" dirty="0" smtClean="0"/>
          </a:p>
          <a:p>
            <a:pPr marL="914400" lvl="1" indent="-457200">
              <a:buFont typeface="+mj-lt"/>
              <a:buAutoNum type="arabicPeriod"/>
            </a:pPr>
            <a:r>
              <a:rPr lang="en-US" sz="2400" dirty="0" smtClean="0"/>
              <a:t>The </a:t>
            </a:r>
            <a:r>
              <a:rPr lang="en-US" sz="2400" dirty="0"/>
              <a:t>protein that is created determines the trait </a:t>
            </a:r>
            <a:r>
              <a:rPr lang="en-US" sz="2400" dirty="0" smtClean="0"/>
              <a:t/>
            </a:r>
            <a:br>
              <a:rPr lang="en-US" sz="2400" dirty="0" smtClean="0"/>
            </a:br>
            <a:r>
              <a:rPr lang="en-US" sz="2400" dirty="0" smtClean="0"/>
              <a:t>that </a:t>
            </a:r>
            <a:r>
              <a:rPr lang="en-US" sz="2400" dirty="0"/>
              <a:t>is exhibited by an individual. </a:t>
            </a:r>
          </a:p>
          <a:p>
            <a:endParaRPr lang="en-US" sz="2400"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5</a:t>
            </a:fld>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8267700" y="590550"/>
            <a:ext cx="3924300" cy="6587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9451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42" y="110815"/>
            <a:ext cx="10762937" cy="801838"/>
          </a:xfrm>
        </p:spPr>
        <p:txBody>
          <a:bodyPr/>
          <a:lstStyle/>
          <a:p>
            <a:r>
              <a:rPr lang="en-US" dirty="0" smtClean="0"/>
              <a:t>DNA </a:t>
            </a:r>
            <a:r>
              <a:rPr lang="en-US" dirty="0" smtClean="0">
                <a:sym typeface="Wingdings" panose="05000000000000000000" pitchFamily="2" charset="2"/>
              </a:rPr>
              <a:t> RNA  Proteins  Traits</a:t>
            </a:r>
            <a:endParaRPr lang="en-US" dirty="0"/>
          </a:p>
        </p:txBody>
      </p:sp>
      <p:pic>
        <p:nvPicPr>
          <p:cNvPr id="13" name="Picture 12"/>
          <p:cNvPicPr>
            <a:picLocks noChangeAspect="1"/>
          </p:cNvPicPr>
          <p:nvPr/>
        </p:nvPicPr>
        <p:blipFill>
          <a:blip r:embed="rId2"/>
          <a:stretch>
            <a:fillRect/>
          </a:stretch>
        </p:blipFill>
        <p:spPr>
          <a:xfrm>
            <a:off x="-1" y="1051560"/>
            <a:ext cx="12255875" cy="5806440"/>
          </a:xfrm>
          <a:prstGeom prst="rect">
            <a:avLst/>
          </a:prstGeom>
        </p:spPr>
      </p:pic>
    </p:spTree>
    <p:extLst>
      <p:ext uri="{BB962C8B-B14F-4D97-AF65-F5344CB8AC3E}">
        <p14:creationId xmlns:p14="http://schemas.microsoft.com/office/powerpoint/2010/main" val="330911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530" y="1019333"/>
            <a:ext cx="8160710" cy="5122387"/>
          </a:xfrm>
          <a:solidFill>
            <a:schemeClr val="bg1"/>
          </a:solidFill>
        </p:spPr>
        <p:txBody>
          <a:bodyPr>
            <a:normAutofit fontScale="77500" lnSpcReduction="20000"/>
          </a:bodyPr>
          <a:lstStyle/>
          <a:p>
            <a:r>
              <a:rPr lang="en-US" dirty="0"/>
              <a:t>For example, your eye color is determined by </a:t>
            </a:r>
            <a:r>
              <a:rPr lang="en-US" dirty="0" smtClean="0"/>
              <a:t>a specific kind of protein. </a:t>
            </a:r>
          </a:p>
          <a:p>
            <a:pPr lvl="1"/>
            <a:r>
              <a:rPr lang="en-US" dirty="0" smtClean="0"/>
              <a:t>This protein for eye color was created using information from a specific section of your DNA.</a:t>
            </a:r>
          </a:p>
          <a:p>
            <a:pPr lvl="1"/>
            <a:r>
              <a:rPr lang="en-US" dirty="0" smtClean="0"/>
              <a:t>The protein for blue eyes has a different structure than the protein for brown eyes.</a:t>
            </a:r>
          </a:p>
          <a:p>
            <a:r>
              <a:rPr lang="en-US" dirty="0" smtClean="0"/>
              <a:t>Genes determine which proteins are made in a cell.</a:t>
            </a:r>
            <a:r>
              <a:rPr lang="en-US" dirty="0"/>
              <a:t> </a:t>
            </a:r>
            <a:endParaRPr lang="en-US" dirty="0" smtClean="0"/>
          </a:p>
          <a:p>
            <a:pPr lvl="1"/>
            <a:r>
              <a:rPr lang="en-US" dirty="0" smtClean="0"/>
              <a:t>A </a:t>
            </a:r>
            <a:r>
              <a:rPr lang="en-US" u="sng" dirty="0" smtClean="0"/>
              <a:t>gene</a:t>
            </a:r>
            <a:r>
              <a:rPr lang="en-US" dirty="0" smtClean="0"/>
              <a:t> is just a section of DNA that codes for a specific kind of protein. </a:t>
            </a:r>
          </a:p>
          <a:p>
            <a:pPr lvl="1"/>
            <a:r>
              <a:rPr lang="en-US" dirty="0" smtClean="0"/>
              <a:t>In order to have a trait, an organism must have a gene that is used to create the protein responsible for that particular trait.</a:t>
            </a:r>
          </a:p>
          <a:p>
            <a:pPr lvl="1"/>
            <a:endParaRPr lang="en-US" dirty="0"/>
          </a:p>
          <a:p>
            <a:pPr lvl="1"/>
            <a:endParaRPr lang="en-US" dirty="0"/>
          </a:p>
          <a:p>
            <a:endParaRPr lang="en-US" dirty="0"/>
          </a:p>
        </p:txBody>
      </p:sp>
      <p:sp>
        <p:nvSpPr>
          <p:cNvPr id="2" name="Title 1"/>
          <p:cNvSpPr>
            <a:spLocks noGrp="1"/>
          </p:cNvSpPr>
          <p:nvPr>
            <p:ph type="title"/>
          </p:nvPr>
        </p:nvSpPr>
        <p:spPr/>
        <p:txBody>
          <a:bodyPr/>
          <a:lstStyle/>
          <a:p>
            <a:r>
              <a:rPr lang="en-US" dirty="0" smtClean="0"/>
              <a:t>Genes </a:t>
            </a:r>
            <a:r>
              <a:rPr lang="en-US" dirty="0" smtClean="0">
                <a:sym typeface="Wingdings" panose="05000000000000000000" pitchFamily="2" charset="2"/>
              </a:rPr>
              <a:t> Proteins  Traits</a:t>
            </a:r>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7</a:t>
            </a:fld>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8615412" y="1019333"/>
            <a:ext cx="3576588" cy="600355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stretch>
            <a:fillRect/>
          </a:stretch>
        </p:blipFill>
        <p:spPr>
          <a:xfrm>
            <a:off x="1351301" y="5704166"/>
            <a:ext cx="7200900" cy="1114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5656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Genotypes and Phenotypes</a:t>
            </a:r>
            <a:endParaRPr lang="en-US" dirty="0"/>
          </a:p>
        </p:txBody>
      </p:sp>
      <p:sp>
        <p:nvSpPr>
          <p:cNvPr id="3" name="Content Placeholder 2"/>
          <p:cNvSpPr>
            <a:spLocks noGrp="1"/>
          </p:cNvSpPr>
          <p:nvPr>
            <p:ph idx="1"/>
          </p:nvPr>
        </p:nvSpPr>
        <p:spPr>
          <a:xfrm>
            <a:off x="942381" y="1251680"/>
            <a:ext cx="10762938" cy="5329002"/>
          </a:xfrm>
        </p:spPr>
        <p:txBody>
          <a:bodyPr>
            <a:normAutofit fontScale="85000" lnSpcReduction="20000"/>
          </a:bodyPr>
          <a:lstStyle/>
          <a:p>
            <a:r>
              <a:rPr lang="en-US" dirty="0" smtClean="0"/>
              <a:t>The information that </a:t>
            </a:r>
            <a:r>
              <a:rPr lang="en-US" dirty="0"/>
              <a:t>is stored </a:t>
            </a:r>
            <a:r>
              <a:rPr lang="en-US" dirty="0" smtClean="0"/>
              <a:t>in the </a:t>
            </a:r>
            <a:r>
              <a:rPr lang="en-US" dirty="0"/>
              <a:t>genes in </a:t>
            </a:r>
            <a:r>
              <a:rPr lang="en-US" dirty="0" smtClean="0"/>
              <a:t>the DNA of an individual would </a:t>
            </a:r>
            <a:r>
              <a:rPr lang="en-US" dirty="0"/>
              <a:t>be the </a:t>
            </a:r>
            <a:r>
              <a:rPr lang="en-US" u="sng" dirty="0"/>
              <a:t>genotype</a:t>
            </a:r>
            <a:r>
              <a:rPr lang="en-US" dirty="0"/>
              <a:t> of </a:t>
            </a:r>
            <a:r>
              <a:rPr lang="en-US" dirty="0" smtClean="0"/>
              <a:t>that organism</a:t>
            </a:r>
            <a:r>
              <a:rPr lang="en-US" dirty="0"/>
              <a:t>. </a:t>
            </a:r>
            <a:endParaRPr lang="en-US" dirty="0" smtClean="0"/>
          </a:p>
          <a:p>
            <a:pPr lvl="1"/>
            <a:r>
              <a:rPr lang="en-US" dirty="0" smtClean="0"/>
              <a:t>The observable traits (</a:t>
            </a:r>
            <a:r>
              <a:rPr lang="en-US" i="1" dirty="0" smtClean="0"/>
              <a:t>that </a:t>
            </a:r>
            <a:r>
              <a:rPr lang="en-US" i="1" dirty="0"/>
              <a:t>result from the proteins assembled using the information from </a:t>
            </a:r>
            <a:r>
              <a:rPr lang="en-US" i="1" dirty="0" smtClean="0"/>
              <a:t>DNA</a:t>
            </a:r>
            <a:r>
              <a:rPr lang="en-US" dirty="0" smtClean="0"/>
              <a:t>) </a:t>
            </a:r>
            <a:r>
              <a:rPr lang="en-US" dirty="0"/>
              <a:t>would be the </a:t>
            </a:r>
            <a:r>
              <a:rPr lang="en-US" u="sng" dirty="0"/>
              <a:t>phenotype</a:t>
            </a:r>
            <a:r>
              <a:rPr lang="en-US" dirty="0"/>
              <a:t> of that organism. </a:t>
            </a:r>
            <a:endParaRPr lang="en-US" dirty="0" smtClean="0"/>
          </a:p>
          <a:p>
            <a:r>
              <a:rPr lang="en-US" dirty="0" smtClean="0"/>
              <a:t>In </a:t>
            </a:r>
            <a:r>
              <a:rPr lang="en-US" dirty="0"/>
              <a:t>the case of your eye color, your </a:t>
            </a:r>
            <a:r>
              <a:rPr lang="en-US" dirty="0" smtClean="0"/>
              <a:t/>
            </a:r>
            <a:br>
              <a:rPr lang="en-US" dirty="0" smtClean="0"/>
            </a:br>
            <a:r>
              <a:rPr lang="en-US" i="1" dirty="0" smtClean="0">
                <a:solidFill>
                  <a:srgbClr val="FF0000"/>
                </a:solidFill>
              </a:rPr>
              <a:t>genotype</a:t>
            </a:r>
            <a:r>
              <a:rPr lang="en-US" dirty="0"/>
              <a:t> </a:t>
            </a:r>
            <a:r>
              <a:rPr lang="en-US" dirty="0" smtClean="0"/>
              <a:t>for </a:t>
            </a:r>
            <a:r>
              <a:rPr lang="en-US" dirty="0"/>
              <a:t>eye color is the specific </a:t>
            </a:r>
            <a:r>
              <a:rPr lang="en-US" dirty="0" smtClean="0"/>
              <a:t/>
            </a:r>
            <a:br>
              <a:rPr lang="en-US" dirty="0" smtClean="0"/>
            </a:br>
            <a:r>
              <a:rPr lang="en-US" dirty="0" smtClean="0"/>
              <a:t>section </a:t>
            </a:r>
            <a:r>
              <a:rPr lang="en-US" dirty="0"/>
              <a:t>of DNA </a:t>
            </a:r>
            <a:r>
              <a:rPr lang="en-US" dirty="0" smtClean="0"/>
              <a:t>(the</a:t>
            </a:r>
            <a:r>
              <a:rPr lang="en-US" dirty="0"/>
              <a:t> </a:t>
            </a:r>
            <a:r>
              <a:rPr lang="en-US" i="1" dirty="0"/>
              <a:t>gene</a:t>
            </a:r>
            <a:r>
              <a:rPr lang="en-US" dirty="0"/>
              <a:t>) that </a:t>
            </a:r>
            <a:r>
              <a:rPr lang="en-US" dirty="0" smtClean="0"/>
              <a:t>is </a:t>
            </a:r>
            <a:br>
              <a:rPr lang="en-US" dirty="0" smtClean="0"/>
            </a:br>
            <a:r>
              <a:rPr lang="en-US" dirty="0" smtClean="0"/>
              <a:t>used to create </a:t>
            </a:r>
            <a:r>
              <a:rPr lang="en-US" dirty="0"/>
              <a:t>the proteins </a:t>
            </a:r>
            <a:r>
              <a:rPr lang="en-US" dirty="0" smtClean="0"/>
              <a:t>that </a:t>
            </a:r>
            <a:br>
              <a:rPr lang="en-US" dirty="0" smtClean="0"/>
            </a:br>
            <a:r>
              <a:rPr lang="en-US" dirty="0" smtClean="0"/>
              <a:t>determine </a:t>
            </a:r>
            <a:r>
              <a:rPr lang="en-US" dirty="0"/>
              <a:t>your eye color. </a:t>
            </a:r>
            <a:endParaRPr lang="en-US" dirty="0" smtClean="0"/>
          </a:p>
          <a:p>
            <a:pPr lvl="1"/>
            <a:r>
              <a:rPr lang="en-US" dirty="0" smtClean="0"/>
              <a:t>Your</a:t>
            </a:r>
            <a:r>
              <a:rPr lang="en-US" dirty="0"/>
              <a:t> </a:t>
            </a:r>
            <a:r>
              <a:rPr lang="en-US" i="1" dirty="0">
                <a:solidFill>
                  <a:srgbClr val="FF0000"/>
                </a:solidFill>
              </a:rPr>
              <a:t>phenotype</a:t>
            </a:r>
            <a:r>
              <a:rPr lang="en-US" dirty="0"/>
              <a:t> for eye color would </a:t>
            </a:r>
            <a:r>
              <a:rPr lang="en-US" dirty="0" smtClean="0"/>
              <a:t/>
            </a:r>
            <a:br>
              <a:rPr lang="en-US" dirty="0" smtClean="0"/>
            </a:br>
            <a:r>
              <a:rPr lang="en-US" dirty="0" smtClean="0"/>
              <a:t>be the color of </a:t>
            </a:r>
            <a:r>
              <a:rPr lang="en-US" dirty="0"/>
              <a:t>your eyes that results </a:t>
            </a:r>
            <a:r>
              <a:rPr lang="en-US" dirty="0" smtClean="0"/>
              <a:t/>
            </a:r>
            <a:br>
              <a:rPr lang="en-US" dirty="0" smtClean="0"/>
            </a:br>
            <a:r>
              <a:rPr lang="en-US" dirty="0" smtClean="0"/>
              <a:t>from the proteins assembled </a:t>
            </a:r>
            <a:r>
              <a:rPr lang="en-US" dirty="0"/>
              <a:t>in the </a:t>
            </a:r>
            <a:r>
              <a:rPr lang="en-US" dirty="0" smtClean="0"/>
              <a:t/>
            </a:r>
            <a:br>
              <a:rPr lang="en-US" dirty="0" smtClean="0"/>
            </a:br>
            <a:r>
              <a:rPr lang="en-US" dirty="0" smtClean="0"/>
              <a:t>cells </a:t>
            </a:r>
            <a:r>
              <a:rPr lang="en-US" dirty="0"/>
              <a:t>of </a:t>
            </a:r>
            <a:r>
              <a:rPr lang="en-US" dirty="0" smtClean="0"/>
              <a:t>your </a:t>
            </a:r>
            <a:r>
              <a:rPr lang="en-US" dirty="0"/>
              <a:t>eyes, </a:t>
            </a:r>
          </a:p>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8</a:t>
            </a:fld>
            <a:endParaRPr lang="en-US" dirty="0"/>
          </a:p>
        </p:txBody>
      </p:sp>
      <p:pic>
        <p:nvPicPr>
          <p:cNvPr id="5122" name="Picture 2" descr="http://www.cper.org/Rges/Pics/Phenotype/Phenotype%20Blue%20eyes%20-%20Brown%20eyes.png"/>
          <p:cNvPicPr>
            <a:picLocks noChangeAspect="1" noChangeArrowheads="1"/>
          </p:cNvPicPr>
          <p:nvPr/>
        </p:nvPicPr>
        <p:blipFill rotWithShape="1">
          <a:blip r:embed="rId2">
            <a:extLst>
              <a:ext uri="{28A0092B-C50C-407E-A947-70E740481C1C}">
                <a14:useLocalDpi xmlns:a14="http://schemas.microsoft.com/office/drawing/2010/main" val="0"/>
              </a:ext>
            </a:extLst>
          </a:blip>
          <a:srcRect l="1591" t="4972" r="1591" b="4972"/>
          <a:stretch/>
        </p:blipFill>
        <p:spPr bwMode="auto">
          <a:xfrm>
            <a:off x="7071360" y="2998468"/>
            <a:ext cx="4969169" cy="3608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0720165" y="6642556"/>
            <a:ext cx="1197764" cy="215444"/>
          </a:xfrm>
          <a:prstGeom prst="rect">
            <a:avLst/>
          </a:prstGeom>
        </p:spPr>
        <p:txBody>
          <a:bodyPr wrap="none">
            <a:spAutoFit/>
          </a:bodyPr>
          <a:lstStyle/>
          <a:p>
            <a:r>
              <a:rPr lang="en-US" sz="800" b="0" i="1" u="sng" dirty="0" smtClean="0">
                <a:solidFill>
                  <a:srgbClr val="D6D6D6"/>
                </a:solidFill>
                <a:effectLst/>
                <a:latin typeface="arial" panose="020B0604020202020204" pitchFamily="34" charset="0"/>
                <a:hlinkClick r:id="rId3"/>
              </a:rPr>
              <a:t>Source: www.cper.org</a:t>
            </a:r>
            <a:endParaRPr lang="en-US" sz="800" i="1" dirty="0"/>
          </a:p>
        </p:txBody>
      </p:sp>
    </p:spTree>
    <p:extLst>
      <p:ext uri="{BB962C8B-B14F-4D97-AF65-F5344CB8AC3E}">
        <p14:creationId xmlns:p14="http://schemas.microsoft.com/office/powerpoint/2010/main" val="423439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681224" y="116117"/>
            <a:ext cx="3467100" cy="65532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Polymers and Nucleotides </a:t>
            </a:r>
            <a:endParaRPr lang="en-US" dirty="0"/>
          </a:p>
        </p:txBody>
      </p:sp>
      <p:sp>
        <p:nvSpPr>
          <p:cNvPr id="3" name="Content Placeholder 2"/>
          <p:cNvSpPr>
            <a:spLocks noGrp="1"/>
          </p:cNvSpPr>
          <p:nvPr>
            <p:ph idx="1"/>
          </p:nvPr>
        </p:nvSpPr>
        <p:spPr>
          <a:xfrm>
            <a:off x="805221" y="1251680"/>
            <a:ext cx="7942539" cy="5329002"/>
          </a:xfrm>
        </p:spPr>
        <p:txBody>
          <a:bodyPr>
            <a:normAutofit fontScale="85000" lnSpcReduction="20000"/>
          </a:bodyPr>
          <a:lstStyle/>
          <a:p>
            <a:r>
              <a:rPr lang="en-US" dirty="0"/>
              <a:t>DNA and RNA are </a:t>
            </a:r>
            <a:r>
              <a:rPr lang="en-US" dirty="0" smtClean="0"/>
              <a:t>polymers.</a:t>
            </a:r>
          </a:p>
          <a:p>
            <a:pPr lvl="1"/>
            <a:r>
              <a:rPr lang="en-US" dirty="0" smtClean="0"/>
              <a:t>A </a:t>
            </a:r>
            <a:r>
              <a:rPr lang="en-US" u="sng" dirty="0" smtClean="0"/>
              <a:t>polymer</a:t>
            </a:r>
            <a:r>
              <a:rPr lang="en-US" dirty="0" smtClean="0"/>
              <a:t> is a </a:t>
            </a:r>
            <a:r>
              <a:rPr lang="en-US" dirty="0"/>
              <a:t>type of </a:t>
            </a:r>
            <a:r>
              <a:rPr lang="en-US" dirty="0" smtClean="0"/>
              <a:t>macromolecule </a:t>
            </a:r>
            <a:r>
              <a:rPr lang="en-US" dirty="0"/>
              <a:t>made of </a:t>
            </a:r>
            <a:r>
              <a:rPr lang="en-US" dirty="0" smtClean="0"/>
              <a:t>a chain of molecules </a:t>
            </a:r>
            <a:r>
              <a:rPr lang="en-US" dirty="0"/>
              <a:t>that repeat over and </a:t>
            </a:r>
            <a:r>
              <a:rPr lang="en-US" dirty="0" smtClean="0"/>
              <a:t>over. </a:t>
            </a:r>
          </a:p>
          <a:p>
            <a:pPr lvl="1"/>
            <a:r>
              <a:rPr lang="en-US" dirty="0" smtClean="0"/>
              <a:t>The molecule that repeats over and over in DNA is a </a:t>
            </a:r>
            <a:r>
              <a:rPr lang="en-US" u="sng" dirty="0" smtClean="0"/>
              <a:t>nucleotide</a:t>
            </a:r>
            <a:r>
              <a:rPr lang="en-US" dirty="0" smtClean="0"/>
              <a:t>.  A nucleotide is the subunit (or building block) of DNA.</a:t>
            </a:r>
          </a:p>
          <a:p>
            <a:r>
              <a:rPr lang="en-US" dirty="0" smtClean="0"/>
              <a:t>A</a:t>
            </a:r>
            <a:r>
              <a:rPr lang="en-US" dirty="0"/>
              <a:t> nucleotide is a complex molecule that </a:t>
            </a:r>
            <a:r>
              <a:rPr lang="en-US" dirty="0" smtClean="0"/>
              <a:t>is made </a:t>
            </a:r>
            <a:r>
              <a:rPr lang="en-US" dirty="0"/>
              <a:t>from </a:t>
            </a:r>
            <a:r>
              <a:rPr lang="en-US" dirty="0" smtClean="0"/>
              <a:t>3 </a:t>
            </a:r>
            <a:r>
              <a:rPr lang="en-US" dirty="0"/>
              <a:t>separate </a:t>
            </a:r>
            <a:r>
              <a:rPr lang="en-US" dirty="0" smtClean="0"/>
              <a:t>smaller molecules; these 3 molecules are:</a:t>
            </a:r>
          </a:p>
          <a:p>
            <a:pPr lvl="1"/>
            <a:r>
              <a:rPr lang="en-US" dirty="0" smtClean="0"/>
              <a:t>1) a </a:t>
            </a:r>
            <a:r>
              <a:rPr lang="en-US" u="sng" dirty="0" smtClean="0"/>
              <a:t>phosphate</a:t>
            </a:r>
          </a:p>
          <a:p>
            <a:pPr lvl="1"/>
            <a:r>
              <a:rPr lang="en-US" dirty="0" smtClean="0"/>
              <a:t>2</a:t>
            </a:r>
            <a:r>
              <a:rPr lang="en-US" dirty="0"/>
              <a:t>) a </a:t>
            </a:r>
            <a:r>
              <a:rPr lang="en-US" dirty="0" smtClean="0"/>
              <a:t>5-carbon </a:t>
            </a:r>
            <a:r>
              <a:rPr lang="en-US" u="sng" dirty="0" smtClean="0"/>
              <a:t>sugar</a:t>
            </a:r>
            <a:endParaRPr lang="en-US" dirty="0" smtClean="0"/>
          </a:p>
          <a:p>
            <a:pPr lvl="1"/>
            <a:r>
              <a:rPr lang="en-US" dirty="0" smtClean="0"/>
              <a:t>3</a:t>
            </a:r>
            <a:r>
              <a:rPr lang="en-US" dirty="0"/>
              <a:t>) </a:t>
            </a:r>
            <a:r>
              <a:rPr lang="en-US" dirty="0" smtClean="0"/>
              <a:t>a </a:t>
            </a:r>
            <a:r>
              <a:rPr lang="en-US" u="sng" dirty="0" smtClean="0"/>
              <a:t>nitrogenous base</a:t>
            </a:r>
            <a:endParaRPr lang="en-US" dirty="0" smtClean="0"/>
          </a:p>
          <a:p>
            <a:endParaRPr lang="en-US" dirty="0"/>
          </a:p>
        </p:txBody>
      </p:sp>
      <p:sp>
        <p:nvSpPr>
          <p:cNvPr id="4" name="Slide Number Placeholder 3"/>
          <p:cNvSpPr>
            <a:spLocks noGrp="1"/>
          </p:cNvSpPr>
          <p:nvPr>
            <p:ph type="sldNum" sz="quarter" idx="12"/>
          </p:nvPr>
        </p:nvSpPr>
        <p:spPr/>
        <p:txBody>
          <a:bodyPr/>
          <a:lstStyle/>
          <a:p>
            <a:fld id="{4F3428FE-D46F-4219-BEDB-CACA6A859452}" type="slidenum">
              <a:rPr lang="en-US" smtClean="0"/>
              <a:pPr/>
              <a:t>9</a:t>
            </a:fld>
            <a:endParaRPr lang="en-US" dirty="0"/>
          </a:p>
        </p:txBody>
      </p:sp>
      <p:sp>
        <p:nvSpPr>
          <p:cNvPr id="5" name="Rectangle 4"/>
          <p:cNvSpPr/>
          <p:nvPr/>
        </p:nvSpPr>
        <p:spPr>
          <a:xfrm>
            <a:off x="10818652" y="58876"/>
            <a:ext cx="1039067"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study.com</a:t>
            </a:r>
            <a:endParaRPr lang="en-US" sz="800" i="1" dirty="0"/>
          </a:p>
        </p:txBody>
      </p:sp>
      <p:pic>
        <p:nvPicPr>
          <p:cNvPr id="7176" name="Picture 8" descr="http://www.biologyjunction.com/images/baseschem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120" y="4849569"/>
            <a:ext cx="2913339" cy="1674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ircular Arrow 7"/>
          <p:cNvSpPr/>
          <p:nvPr/>
        </p:nvSpPr>
        <p:spPr>
          <a:xfrm rot="10495956">
            <a:off x="7590525" y="5090794"/>
            <a:ext cx="1455552" cy="1700443"/>
          </a:xfrm>
          <a:prstGeom prst="circularArrow">
            <a:avLst>
              <a:gd name="adj1" fmla="val 12500"/>
              <a:gd name="adj2" fmla="val 1142319"/>
              <a:gd name="adj3" fmla="val 20457681"/>
              <a:gd name="adj4" fmla="val 11103832"/>
              <a:gd name="adj5" fmla="val 12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5415860" y="6669317"/>
            <a:ext cx="1725152"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5"/>
              </a:rPr>
              <a:t>Source: www.biologyjunction.com</a:t>
            </a:r>
            <a:endParaRPr lang="en-US" sz="800" i="1" dirty="0"/>
          </a:p>
        </p:txBody>
      </p:sp>
    </p:spTree>
    <p:extLst>
      <p:ext uri="{BB962C8B-B14F-4D97-AF65-F5344CB8AC3E}">
        <p14:creationId xmlns:p14="http://schemas.microsoft.com/office/powerpoint/2010/main" val="1169828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850</TotalTime>
  <Words>1142</Words>
  <Application>Microsoft Office PowerPoint</Application>
  <PresentationFormat>Widescreen</PresentationFormat>
  <Paragraphs>206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vt:lpstr>
      <vt:lpstr>Calibri</vt:lpstr>
      <vt:lpstr>Gill Sans MT</vt:lpstr>
      <vt:lpstr>Impact</vt:lpstr>
      <vt:lpstr>Wingdings</vt:lpstr>
      <vt:lpstr>Badge</vt:lpstr>
      <vt:lpstr>DNA</vt:lpstr>
      <vt:lpstr>Endless Variety of Life</vt:lpstr>
      <vt:lpstr>Nucleic Acids</vt:lpstr>
      <vt:lpstr>RNA and Codes for Proteins</vt:lpstr>
      <vt:lpstr>Proteins Determine Traits</vt:lpstr>
      <vt:lpstr>DNA  RNA  Proteins  Traits</vt:lpstr>
      <vt:lpstr>Genes  Proteins  Traits</vt:lpstr>
      <vt:lpstr>Genotypes and Phenotypes</vt:lpstr>
      <vt:lpstr>Polymers and Nucleotides </vt:lpstr>
      <vt:lpstr>Nitrogenous Bases</vt:lpstr>
      <vt:lpstr>Notebooks vs. Nucleic Acids</vt:lpstr>
      <vt:lpstr>Great Combinations are Always Together</vt:lpstr>
      <vt:lpstr>Making Copies</vt:lpstr>
      <vt:lpstr>5  3 is Forward for DNA</vt:lpstr>
      <vt:lpstr>PowerPoint Presentation</vt:lpstr>
      <vt:lpstr>Protecting DNA</vt:lpstr>
      <vt:lpstr>Transcription &amp; Translation</vt:lpstr>
      <vt:lpstr>Transcription &amp; Translation</vt:lpstr>
      <vt:lpstr>Steps of Transcription</vt:lpstr>
      <vt:lpstr>Converting from DNA to RNA</vt:lpstr>
      <vt:lpstr>Steps of Translation</vt:lpstr>
      <vt:lpstr>Ribosomes Read DNA in Codons</vt:lpstr>
      <vt:lpstr>Codons code for Amino Acids</vt:lpstr>
      <vt:lpstr>tRNA Delivers Amino Acids </vt:lpstr>
      <vt:lpstr>Amino Acids: Delivered One by One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dc:title>
  <dc:creator>Mr. Craig A. Kohn</dc:creator>
  <cp:lastModifiedBy>Mr. Craig A. Kohn</cp:lastModifiedBy>
  <cp:revision>162</cp:revision>
  <cp:lastPrinted>2016-01-15T16:34:56Z</cp:lastPrinted>
  <dcterms:created xsi:type="dcterms:W3CDTF">2016-01-13T20:22:30Z</dcterms:created>
  <dcterms:modified xsi:type="dcterms:W3CDTF">2016-01-20T19:54:57Z</dcterms:modified>
</cp:coreProperties>
</file>