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handoutMasterIdLst>
    <p:handoutMasterId r:id="rId30"/>
  </p:handoutMasterIdLst>
  <p:sldIdLst>
    <p:sldId id="256" r:id="rId2"/>
    <p:sldId id="257" r:id="rId3"/>
    <p:sldId id="258" r:id="rId4"/>
    <p:sldId id="259" r:id="rId5"/>
    <p:sldId id="260" r:id="rId6"/>
    <p:sldId id="261" r:id="rId7"/>
    <p:sldId id="262" r:id="rId8"/>
    <p:sldId id="263" r:id="rId9"/>
    <p:sldId id="264" r:id="rId10"/>
    <p:sldId id="265" r:id="rId11"/>
    <p:sldId id="266" r:id="rId12"/>
    <p:sldId id="283" r:id="rId13"/>
    <p:sldId id="267" r:id="rId14"/>
    <p:sldId id="268" r:id="rId15"/>
    <p:sldId id="269" r:id="rId16"/>
    <p:sldId id="270" r:id="rId17"/>
    <p:sldId id="271" r:id="rId18"/>
    <p:sldId id="281" r:id="rId19"/>
    <p:sldId id="272" r:id="rId20"/>
    <p:sldId id="273" r:id="rId21"/>
    <p:sldId id="275" r:id="rId22"/>
    <p:sldId id="274" r:id="rId23"/>
    <p:sldId id="280" r:id="rId24"/>
    <p:sldId id="276" r:id="rId25"/>
    <p:sldId id="277" r:id="rId26"/>
    <p:sldId id="278" r:id="rId27"/>
    <p:sldId id="279" r:id="rId28"/>
  </p:sldIdLst>
  <p:sldSz cx="9144000" cy="6858000" type="screen4x3"/>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2" d="100"/>
          <a:sy n="52" d="100"/>
        </p:scale>
        <p:origin x="1238"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299" cy="351737"/>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5231639" y="1"/>
            <a:ext cx="4002299" cy="351737"/>
          </a:xfrm>
          <a:prstGeom prst="rect">
            <a:avLst/>
          </a:prstGeom>
        </p:spPr>
        <p:txBody>
          <a:bodyPr vert="horz" lIns="92830" tIns="46415" rIns="92830" bIns="46415" rtlCol="0"/>
          <a:lstStyle>
            <a:lvl1pPr algn="r">
              <a:defRPr sz="1200"/>
            </a:lvl1pPr>
          </a:lstStyle>
          <a:p>
            <a:fld id="{20684B93-FFC2-4015-8F5C-5A77ACB3E9D4}" type="datetimeFigureOut">
              <a:rPr lang="en-US" smtClean="0"/>
              <a:t>3/18/2015</a:t>
            </a:fld>
            <a:endParaRPr lang="en-US"/>
          </a:p>
        </p:txBody>
      </p:sp>
      <p:sp>
        <p:nvSpPr>
          <p:cNvPr id="4" name="Footer Placeholder 3"/>
          <p:cNvSpPr>
            <a:spLocks noGrp="1"/>
          </p:cNvSpPr>
          <p:nvPr>
            <p:ph type="ftr" sz="quarter" idx="2"/>
          </p:nvPr>
        </p:nvSpPr>
        <p:spPr>
          <a:xfrm>
            <a:off x="0" y="6658664"/>
            <a:ext cx="4002299" cy="351736"/>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58664"/>
            <a:ext cx="4002299" cy="351736"/>
          </a:xfrm>
          <a:prstGeom prst="rect">
            <a:avLst/>
          </a:prstGeom>
        </p:spPr>
        <p:txBody>
          <a:bodyPr vert="horz" lIns="92830" tIns="46415" rIns="92830" bIns="46415" rtlCol="0" anchor="b"/>
          <a:lstStyle>
            <a:lvl1pPr algn="r">
              <a:defRPr sz="1200"/>
            </a:lvl1pPr>
          </a:lstStyle>
          <a:p>
            <a:fld id="{CFAC6625-49D7-4436-A84D-2BE49FD7D45D}" type="slidenum">
              <a:rPr lang="en-US" smtClean="0"/>
              <a:t>‹#›</a:t>
            </a:fld>
            <a:endParaRPr lang="en-US"/>
          </a:p>
        </p:txBody>
      </p:sp>
    </p:spTree>
    <p:extLst>
      <p:ext uri="{BB962C8B-B14F-4D97-AF65-F5344CB8AC3E}">
        <p14:creationId xmlns:p14="http://schemas.microsoft.com/office/powerpoint/2010/main" val="653302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299" cy="351737"/>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5231639" y="1"/>
            <a:ext cx="4002299" cy="351737"/>
          </a:xfrm>
          <a:prstGeom prst="rect">
            <a:avLst/>
          </a:prstGeom>
        </p:spPr>
        <p:txBody>
          <a:bodyPr vert="horz" lIns="92830" tIns="46415" rIns="92830" bIns="46415" rtlCol="0"/>
          <a:lstStyle>
            <a:lvl1pPr algn="r">
              <a:defRPr sz="1200"/>
            </a:lvl1pPr>
          </a:lstStyle>
          <a:p>
            <a:fld id="{85F756C0-52EC-492B-8945-D36A8844EA7E}" type="datetimeFigureOut">
              <a:rPr lang="en-US" smtClean="0"/>
              <a:t>3/18/2015</a:t>
            </a:fld>
            <a:endParaRPr lang="en-US"/>
          </a:p>
        </p:txBody>
      </p:sp>
      <p:sp>
        <p:nvSpPr>
          <p:cNvPr id="4" name="Slide Image Placeholder 3"/>
          <p:cNvSpPr>
            <a:spLocks noGrp="1" noRot="1" noChangeAspect="1"/>
          </p:cNvSpPr>
          <p:nvPr>
            <p:ph type="sldImg" idx="2"/>
          </p:nvPr>
        </p:nvSpPr>
        <p:spPr>
          <a:xfrm>
            <a:off x="3041650" y="876300"/>
            <a:ext cx="3152775" cy="236537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923608" y="3373754"/>
            <a:ext cx="7388860" cy="2760346"/>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02299" cy="351736"/>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5231639" y="6658664"/>
            <a:ext cx="4002299" cy="351736"/>
          </a:xfrm>
          <a:prstGeom prst="rect">
            <a:avLst/>
          </a:prstGeom>
        </p:spPr>
        <p:txBody>
          <a:bodyPr vert="horz" lIns="92830" tIns="46415" rIns="92830" bIns="46415" rtlCol="0" anchor="b"/>
          <a:lstStyle>
            <a:lvl1pPr algn="r">
              <a:defRPr sz="1200"/>
            </a:lvl1pPr>
          </a:lstStyle>
          <a:p>
            <a:fld id="{89F8AF03-2778-44E5-B984-C12527B3ED45}" type="slidenum">
              <a:rPr lang="en-US" smtClean="0"/>
              <a:t>‹#›</a:t>
            </a:fld>
            <a:endParaRPr lang="en-US"/>
          </a:p>
        </p:txBody>
      </p:sp>
    </p:spTree>
    <p:extLst>
      <p:ext uri="{BB962C8B-B14F-4D97-AF65-F5344CB8AC3E}">
        <p14:creationId xmlns:p14="http://schemas.microsoft.com/office/powerpoint/2010/main" val="1960731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F439EAD4-EE70-40F1-8725-C4F85F27EEED}" type="datetime1">
              <a:rPr lang="en-US" smtClean="0"/>
              <a:t>3/18/2015</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7C3830E8-EF02-4937-8D48-37FC9CA7AB7A}" type="slidenum">
              <a:rPr lang="en-US" smtClean="0"/>
              <a:t>‹#›</a:t>
            </a:fld>
            <a:endParaRPr lang="en-US"/>
          </a:p>
        </p:txBody>
      </p:sp>
    </p:spTree>
    <p:extLst>
      <p:ext uri="{BB962C8B-B14F-4D97-AF65-F5344CB8AC3E}">
        <p14:creationId xmlns:p14="http://schemas.microsoft.com/office/powerpoint/2010/main" val="3980748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C830B9-6904-4A32-B64F-BF0E8A513672}" type="datetime1">
              <a:rPr lang="en-US" smtClean="0"/>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30E8-EF02-4937-8D48-37FC9CA7AB7A}" type="slidenum">
              <a:rPr lang="en-US" smtClean="0"/>
              <a:t>‹#›</a:t>
            </a:fld>
            <a:endParaRPr lang="en-US"/>
          </a:p>
        </p:txBody>
      </p:sp>
    </p:spTree>
    <p:extLst>
      <p:ext uri="{BB962C8B-B14F-4D97-AF65-F5344CB8AC3E}">
        <p14:creationId xmlns:p14="http://schemas.microsoft.com/office/powerpoint/2010/main" val="5938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8CC6F730-27D9-49B0-9EC1-759E52FD0579}" type="datetime1">
              <a:rPr lang="en-US" smtClean="0"/>
              <a:t>3/18/2015</a:t>
            </a:fld>
            <a:endParaRPr lang="en-US"/>
          </a:p>
        </p:txBody>
      </p:sp>
      <p:sp>
        <p:nvSpPr>
          <p:cNvPr id="5" name="Footer Placeholder 4"/>
          <p:cNvSpPr>
            <a:spLocks noGrp="1"/>
          </p:cNvSpPr>
          <p:nvPr>
            <p:ph type="ftr" sz="quarter" idx="11"/>
          </p:nvPr>
        </p:nvSpPr>
        <p:spPr>
          <a:xfrm>
            <a:off x="581192" y="5951810"/>
            <a:ext cx="5922209"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7C3830E8-EF02-4937-8D48-37FC9CA7AB7A}" type="slidenum">
              <a:rPr lang="en-US" smtClean="0"/>
              <a:t>‹#›</a:t>
            </a:fld>
            <a:endParaRPr lang="en-US"/>
          </a:p>
        </p:txBody>
      </p:sp>
    </p:spTree>
    <p:extLst>
      <p:ext uri="{BB962C8B-B14F-4D97-AF65-F5344CB8AC3E}">
        <p14:creationId xmlns:p14="http://schemas.microsoft.com/office/powerpoint/2010/main" val="1266689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6"/>
            <a:ext cx="8238707" cy="6630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687474"/>
            <a:ext cx="7989752" cy="45915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47363" y="1350492"/>
            <a:ext cx="8736980" cy="5340594"/>
          </a:xfrm>
        </p:spPr>
        <p:txBody>
          <a:bodyPr anchor="t">
            <a:normAutofit/>
          </a:bodyPr>
          <a:lstStyle>
            <a:lvl1pPr>
              <a:defRPr sz="2800" b="1"/>
            </a:lvl1pPr>
            <a:lvl2pPr>
              <a:defRPr sz="2800"/>
            </a:lvl2pPr>
            <a:lvl3pPr>
              <a:defRPr sz="2400" i="1"/>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9273" b="17602"/>
          <a:stretch/>
        </p:blipFill>
        <p:spPr>
          <a:xfrm>
            <a:off x="3633976" y="23433"/>
            <a:ext cx="1866938" cy="5334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17979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054F0FAF-2B16-4032-A472-62814A707242}" type="datetime1">
              <a:rPr lang="en-US" smtClean="0"/>
              <a:t>3/18/2015</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7C3830E8-EF02-4937-8D48-37FC9CA7AB7A}" type="slidenum">
              <a:rPr lang="en-US" smtClean="0"/>
              <a:t>‹#›</a:t>
            </a:fld>
            <a:endParaRPr lang="en-US"/>
          </a:p>
        </p:txBody>
      </p:sp>
    </p:spTree>
    <p:extLst>
      <p:ext uri="{BB962C8B-B14F-4D97-AF65-F5344CB8AC3E}">
        <p14:creationId xmlns:p14="http://schemas.microsoft.com/office/powerpoint/2010/main" val="3562378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42C642-B0C3-4CB6-8962-8220FFD4D2D4}" type="datetime1">
              <a:rPr lang="en-US" smtClean="0"/>
              <a:t>3/18/2015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30E8-EF02-4937-8D48-37FC9CA7AB7A}" type="slidenum">
              <a:rPr lang="en-US" smtClean="0"/>
              <a:t>‹#›</a:t>
            </a:fld>
            <a:endParaRPr lang="en-US"/>
          </a:p>
        </p:txBody>
      </p:sp>
    </p:spTree>
    <p:extLst>
      <p:ext uri="{BB962C8B-B14F-4D97-AF65-F5344CB8AC3E}">
        <p14:creationId xmlns:p14="http://schemas.microsoft.com/office/powerpoint/2010/main" val="3042485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71792D6-4E31-4681-B2C2-3A4A35AB93A9}" type="datetime1">
              <a:rPr lang="en-US" smtClean="0"/>
              <a:t>3/18/2015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3830E8-EF02-4937-8D48-37FC9CA7AB7A}" type="slidenum">
              <a:rPr lang="en-US" smtClean="0"/>
              <a:t>‹#›</a:t>
            </a:fld>
            <a:endParaRPr lang="en-US"/>
          </a:p>
        </p:txBody>
      </p:sp>
    </p:spTree>
    <p:extLst>
      <p:ext uri="{BB962C8B-B14F-4D97-AF65-F5344CB8AC3E}">
        <p14:creationId xmlns:p14="http://schemas.microsoft.com/office/powerpoint/2010/main" val="2893358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8F195EB-C9AF-4DB7-88ED-79036E570A38}" type="datetime1">
              <a:rPr lang="en-US" smtClean="0"/>
              <a:t>3/18/2015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3830E8-EF02-4937-8D48-37FC9CA7AB7A}" type="slidenum">
              <a:rPr lang="en-US" smtClean="0"/>
              <a:t>‹#›</a:t>
            </a:fld>
            <a:endParaRPr lang="en-US"/>
          </a:p>
        </p:txBody>
      </p:sp>
    </p:spTree>
    <p:extLst>
      <p:ext uri="{BB962C8B-B14F-4D97-AF65-F5344CB8AC3E}">
        <p14:creationId xmlns:p14="http://schemas.microsoft.com/office/powerpoint/2010/main" val="1993448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207ED-8697-4D38-A16D-978AE0331778}" type="datetime1">
              <a:rPr lang="en-US" smtClean="0"/>
              <a:t>3/18/2015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3830E8-EF02-4937-8D48-37FC9CA7AB7A}" type="slidenum">
              <a:rPr lang="en-US" smtClean="0"/>
              <a:t>‹#›</a:t>
            </a:fld>
            <a:endParaRPr lang="en-US"/>
          </a:p>
        </p:txBody>
      </p:sp>
    </p:spTree>
    <p:extLst>
      <p:ext uri="{BB962C8B-B14F-4D97-AF65-F5344CB8AC3E}">
        <p14:creationId xmlns:p14="http://schemas.microsoft.com/office/powerpoint/2010/main" val="1084444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CA45337-7555-4713-AA60-E7189B58D636}" type="datetime1">
              <a:rPr lang="en-US" smtClean="0"/>
              <a:t>3/18/2015</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7C3830E8-EF02-4937-8D48-37FC9CA7AB7A}" type="slidenum">
              <a:rPr lang="en-US" smtClean="0"/>
              <a:t>‹#›</a:t>
            </a:fld>
            <a:endParaRPr lang="en-US"/>
          </a:p>
        </p:txBody>
      </p:sp>
    </p:spTree>
    <p:extLst>
      <p:ext uri="{BB962C8B-B14F-4D97-AF65-F5344CB8AC3E}">
        <p14:creationId xmlns:p14="http://schemas.microsoft.com/office/powerpoint/2010/main" val="341735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D562BC-0E55-4892-8092-8A34C1967E5C}" type="datetime1">
              <a:rPr lang="en-US" smtClean="0"/>
              <a:t>3/18/2015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30E8-EF02-4937-8D48-37FC9CA7AB7A}" type="slidenum">
              <a:rPr lang="en-US" smtClean="0"/>
              <a:t>‹#›</a:t>
            </a:fld>
            <a:endParaRPr lang="en-US"/>
          </a:p>
        </p:txBody>
      </p:sp>
    </p:spTree>
    <p:extLst>
      <p:ext uri="{BB962C8B-B14F-4D97-AF65-F5344CB8AC3E}">
        <p14:creationId xmlns:p14="http://schemas.microsoft.com/office/powerpoint/2010/main" val="3984570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E7F39E4E-7011-43EE-8F78-80CA5D9C7376}" type="datetime1">
              <a:rPr lang="en-US" smtClean="0"/>
              <a:t>3/18/2015</a:t>
            </a:fld>
            <a:endParaRPr lang="en-US"/>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7C3830E8-EF02-4937-8D48-37FC9CA7AB7A}" type="slidenum">
              <a:rPr lang="en-US" smtClean="0"/>
              <a:t>‹#›</a:t>
            </a:fld>
            <a:endParaRPr lang="en-US"/>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732975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galleryhip.com/beef-cow-head-clip-art.html"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www.fao.org/docrep/003/w4988e/w4988e01.htm"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www.hindawi.com/journals/isrn/2013/816713/fig2/"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angus.org/pub/clipart.aspx"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reddit.com/r/whatisthisthing/comments/2rf1xa/seen_on_a_street_vendors_stall_in_laos_being_sold/" TargetMode="External"/><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research.vet.upenn.edu/dairynutrition/CourseOverview/tabid/3711/Default.asp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research.vet.upenn.edu/dairynutrition/CourseOverview/tabid/3711/Default.aspx"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littlebellemont.com/indexAngus.html"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research.vet.upenn.edu/dairynutrition/CourseOverview/tabid/3711/Default.aspx" TargetMode="External"/><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research.vet.upenn.edu/dairynutrition/CourseOverview/tabid/3711/Default.aspx"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Ruminant"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calfcare.ca/calf-feeding/the-calf%E2%80%99s-digestive-system/"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abpoffal.com/products/beef/omasum/" TargetMode="External"/><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hyperlink" Target="http://mandydenelzen.com/" TargetMode="Externa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Ruminant"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ci.waikato.ac.nz/farm/content/animalstructure.html"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www.allaboutfeed.net/Nutrition/Feed-Additives/2012/10/Choline--An-Essential-Nutrient-for-Transition-Dairy-Cows-1096114W/" TargetMode="External"/><Relationship Id="rId13" Type="http://schemas.openxmlformats.org/officeDocument/2006/relationships/hyperlink" Target="http://dairycares.com/issue/climate-change" TargetMode="External"/><Relationship Id="rId3" Type="http://schemas.openxmlformats.org/officeDocument/2006/relationships/hyperlink" Target="http://www.extension.org/pages/11231/current-status-of-amino-acid-requirement-models-for-lactating-dairy-cows#.VQbVglV4pBY" TargetMode="External"/><Relationship Id="rId7" Type="http://schemas.openxmlformats.org/officeDocument/2006/relationships/hyperlink" Target="http://pods.dasnr.okstate.edu/docushare/dsweb/Get/Document-2032/E-861web.pdf" TargetMode="External"/><Relationship Id="rId12" Type="http://schemas.openxmlformats.org/officeDocument/2006/relationships/hyperlink" Target="http://www.ansc.purdue.edu/courses/ansc221v/minerals.htm" TargetMode="External"/><Relationship Id="rId2" Type="http://schemas.openxmlformats.org/officeDocument/2006/relationships/hyperlink" Target="http://dairy.ifas.ufl.edu/rns/2012/1SchwabRNS2012.pdf" TargetMode="External"/><Relationship Id="rId1" Type="http://schemas.openxmlformats.org/officeDocument/2006/relationships/slideLayout" Target="../slideLayouts/slideLayout2.xml"/><Relationship Id="rId6" Type="http://schemas.openxmlformats.org/officeDocument/2006/relationships/hyperlink" Target="http://animalscience-old.tamu.edu/beef-skillathon/nutrition_digestivesystem.html" TargetMode="External"/><Relationship Id="rId11" Type="http://schemas.openxmlformats.org/officeDocument/2006/relationships/hyperlink" Target="http://www.chicagoagr.org/ourpages/auto/2011/3/14/56334481/The%20importance%20of%20proteins_%20minerals%20and%20vitamins.pdf" TargetMode="External"/><Relationship Id="rId5" Type="http://schemas.openxmlformats.org/officeDocument/2006/relationships/hyperlink" Target="http://msucares.com/pubs/publications/p2504.pdf" TargetMode="External"/><Relationship Id="rId15" Type="http://schemas.openxmlformats.org/officeDocument/2006/relationships/hyperlink" Target="http://www.vivo.colostate.edu/hbooks/pathphys/digestion/herbivores/rumination.html" TargetMode="External"/><Relationship Id="rId10" Type="http://schemas.openxmlformats.org/officeDocument/2006/relationships/hyperlink" Target="http://www.ucv.ve/fileadmin/user_upload/facultad_agronomia/Producion_Animal/Vitamins_in_Animal_and_Human_Nutrition.pdf" TargetMode="External"/><Relationship Id="rId4" Type="http://schemas.openxmlformats.org/officeDocument/2006/relationships/hyperlink" Target="http://www.vetmed.vt.edu/vth/sa/clin/cp_handouts/Nutrition_Adult_Dog.pdf" TargetMode="External"/><Relationship Id="rId9" Type="http://schemas.openxmlformats.org/officeDocument/2006/relationships/hyperlink" Target="https://www.ipni.net/ppiweb/bcrops.nsf/$webindex/E43DC23D55DD68BF852568F00067C088/$file/98-3p32.pdf" TargetMode="External"/><Relationship Id="rId14" Type="http://schemas.openxmlformats.org/officeDocument/2006/relationships/hyperlink" Target="http://news.psu.edu/story/306497/2014/03/04/earth-and-environment/penn-state-led-project-aimed-reducing-greenhouse-gase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passmyexams.co.uk/GCSE/biology/food-and-digestion.html"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worldaccordingtomaggie.com/photographyylms/how-are-proteins-made-up-of-amino-acids"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chemistry.tutorvista.com/biochemistry/amino-acids.html"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h302.cm.utexas.edu/kinetics/catalysts/catalysts-all.php"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thehealthygurus.com/what-is-a-vitamin/"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galleryhip.com/water-soluble-vitamins-list.htm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thevitaminmag.com/vitamins-and-mineral-which-are-necessary-for-healthy-skin/"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Nutrition &amp; Ruminant Anatomy</a:t>
            </a:r>
            <a:endParaRPr lang="en-US" dirty="0"/>
          </a:p>
        </p:txBody>
      </p:sp>
      <p:sp>
        <p:nvSpPr>
          <p:cNvPr id="3" name="Subtitle 2"/>
          <p:cNvSpPr>
            <a:spLocks noGrp="1"/>
          </p:cNvSpPr>
          <p:nvPr>
            <p:ph type="subTitle" idx="1"/>
          </p:nvPr>
        </p:nvSpPr>
        <p:spPr/>
        <p:txBody>
          <a:bodyPr>
            <a:normAutofit fontScale="47500" lnSpcReduction="20000"/>
          </a:bodyPr>
          <a:lstStyle/>
          <a:p>
            <a:r>
              <a:rPr lang="en-US" dirty="0" smtClean="0"/>
              <a:t>By C. Kohn</a:t>
            </a:r>
          </a:p>
          <a:p>
            <a:r>
              <a:rPr lang="en-US" dirty="0" smtClean="0"/>
              <a:t>Agricultural Sciences</a:t>
            </a:r>
          </a:p>
          <a:p>
            <a:r>
              <a:rPr lang="en-US" dirty="0" smtClean="0"/>
              <a:t>Waterford, WI</a:t>
            </a:r>
            <a:endParaRPr lang="en-US" dirty="0"/>
          </a:p>
        </p:txBody>
      </p:sp>
      <p:sp>
        <p:nvSpPr>
          <p:cNvPr id="4" name="Slide Number Placeholder 3"/>
          <p:cNvSpPr>
            <a:spLocks noGrp="1"/>
          </p:cNvSpPr>
          <p:nvPr>
            <p:ph type="sldNum" sz="quarter" idx="12"/>
          </p:nvPr>
        </p:nvSpPr>
        <p:spPr/>
        <p:txBody>
          <a:bodyPr/>
          <a:lstStyle/>
          <a:p>
            <a:fld id="{7C3830E8-EF02-4937-8D48-37FC9CA7AB7A}" type="slidenum">
              <a:rPr lang="en-US" smtClean="0"/>
              <a:t>1</a:t>
            </a:fld>
            <a:endParaRPr lang="en-US"/>
          </a:p>
        </p:txBody>
      </p:sp>
      <p:pic>
        <p:nvPicPr>
          <p:cNvPr id="14338" name="Picture 2" descr="http://www.angus.org/graphics/4_heifers.jpg"/>
          <p:cNvPicPr>
            <a:picLocks noChangeAspect="1" noChangeArrowheads="1"/>
          </p:cNvPicPr>
          <p:nvPr/>
        </p:nvPicPr>
        <p:blipFill rotWithShape="1">
          <a:blip r:embed="rId2">
            <a:extLst>
              <a:ext uri="{28A0092B-C50C-407E-A947-70E740481C1C}">
                <a14:useLocalDpi xmlns:a14="http://schemas.microsoft.com/office/drawing/2010/main" val="0"/>
              </a:ext>
            </a:extLst>
          </a:blip>
          <a:srcRect t="17150" b="19871"/>
          <a:stretch/>
        </p:blipFill>
        <p:spPr bwMode="auto">
          <a:xfrm>
            <a:off x="581192" y="3185993"/>
            <a:ext cx="7989752" cy="30401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7026065" y="6321261"/>
            <a:ext cx="1548822"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Image Source: galleryhip.com</a:t>
            </a:r>
            <a:endParaRPr lang="en-US" sz="800" i="1" dirty="0"/>
          </a:p>
        </p:txBody>
      </p:sp>
    </p:spTree>
    <p:extLst>
      <p:ext uri="{BB962C8B-B14F-4D97-AF65-F5344CB8AC3E}">
        <p14:creationId xmlns:p14="http://schemas.microsoft.com/office/powerpoint/2010/main" val="1751509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Microminerals</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err="1"/>
              <a:t>Microminerals</a:t>
            </a:r>
            <a:r>
              <a:rPr lang="en-US" dirty="0"/>
              <a:t> are also known as trace minerals and are needed by the body in very small amounts. </a:t>
            </a:r>
          </a:p>
          <a:p>
            <a:pPr lvl="1"/>
            <a:r>
              <a:rPr lang="en-US" dirty="0"/>
              <a:t>Even though </a:t>
            </a:r>
            <a:r>
              <a:rPr lang="en-US" u="sng" dirty="0" err="1"/>
              <a:t>microminerals</a:t>
            </a:r>
            <a:r>
              <a:rPr lang="en-US" dirty="0"/>
              <a:t> are as important as </a:t>
            </a:r>
            <a:r>
              <a:rPr lang="en-US" dirty="0" err="1"/>
              <a:t>macrominerals</a:t>
            </a:r>
            <a:r>
              <a:rPr lang="en-US" dirty="0"/>
              <a:t> in regards to the roles they play in the body, they are needed in far smaller amounts (a millionth of a gram to a thousandth of a gram per day).</a:t>
            </a:r>
          </a:p>
          <a:p>
            <a:pPr lvl="1"/>
            <a:r>
              <a:rPr lang="en-US" dirty="0" err="1"/>
              <a:t>Microminerals</a:t>
            </a:r>
            <a:r>
              <a:rPr lang="en-US" dirty="0"/>
              <a:t> include chromium, cobalt, copper, fluorine, iodine, iron, manganese, molybdenum, selenium, and zinc.</a:t>
            </a:r>
          </a:p>
          <a:p>
            <a:pPr lvl="1"/>
            <a:r>
              <a:rPr lang="en-US" dirty="0"/>
              <a:t>One of the most important of these </a:t>
            </a:r>
            <a:r>
              <a:rPr lang="en-US" dirty="0" err="1"/>
              <a:t>microminerals</a:t>
            </a:r>
            <a:r>
              <a:rPr lang="en-US" dirty="0"/>
              <a:t> is </a:t>
            </a:r>
            <a:r>
              <a:rPr lang="en-US" u="sng" dirty="0"/>
              <a:t>iron</a:t>
            </a:r>
            <a:r>
              <a:rPr lang="en-US" dirty="0"/>
              <a:t>, which is required for the production of hemoglobin, the protein in red blood cells that carries oxygen in the blood. </a:t>
            </a:r>
          </a:p>
          <a:p>
            <a:pPr lvl="2"/>
            <a:r>
              <a:rPr lang="en-US" sz="2600" dirty="0"/>
              <a:t>A lack of iron can lead to </a:t>
            </a:r>
            <a:r>
              <a:rPr lang="en-US" sz="2600" u="sng" dirty="0"/>
              <a:t>anemia</a:t>
            </a:r>
            <a:r>
              <a:rPr lang="en-US" sz="2600" dirty="0"/>
              <a:t>, a decrease in red blood cells and/or hemoglobin, resulting in decreased oxygen transport that causes fatigue and weakness. </a:t>
            </a:r>
          </a:p>
          <a:p>
            <a:pPr lvl="1"/>
            <a:r>
              <a:rPr lang="en-US" u="sng" dirty="0"/>
              <a:t>Copper</a:t>
            </a:r>
            <a:r>
              <a:rPr lang="en-US" dirty="0"/>
              <a:t> is necessary for the absorption of iron from the diet. </a:t>
            </a:r>
            <a:r>
              <a:rPr lang="en-US" dirty="0" smtClean="0"/>
              <a:t> A </a:t>
            </a:r>
            <a:r>
              <a:rPr lang="en-US" dirty="0"/>
              <a:t>copper deficiency can also lead to anemia. </a:t>
            </a:r>
          </a:p>
          <a:p>
            <a:pPr lvl="1"/>
            <a:r>
              <a:rPr lang="en-US" u="sng" dirty="0"/>
              <a:t>Zinc</a:t>
            </a:r>
            <a:r>
              <a:rPr lang="en-US" dirty="0"/>
              <a:t> is necessary for healthy bones, skin, hair, and feathers. </a:t>
            </a:r>
          </a:p>
          <a:p>
            <a:pPr lvl="1"/>
            <a:r>
              <a:rPr lang="en-US" u="sng" dirty="0"/>
              <a:t>Fluorine</a:t>
            </a:r>
            <a:r>
              <a:rPr lang="en-US" dirty="0"/>
              <a:t> is necessary for bone density and for strong teeth (which is why many dental products contain fluoride). </a:t>
            </a:r>
          </a:p>
          <a:p>
            <a:pPr lvl="1"/>
            <a:r>
              <a:rPr lang="en-US" u="sng" dirty="0"/>
              <a:t>Manganese</a:t>
            </a:r>
            <a:r>
              <a:rPr lang="en-US" dirty="0"/>
              <a:t> is necessary for the formation of normal bone and connective tissue; a deficiency can lead to slipped tendons (a common disorder in poultry called </a:t>
            </a:r>
            <a:r>
              <a:rPr lang="en-US" dirty="0" err="1"/>
              <a:t>perosis</a:t>
            </a:r>
            <a:r>
              <a:rPr lang="en-US" dirty="0" smtClean="0"/>
              <a:t>).</a:t>
            </a:r>
            <a:endParaRPr lang="en-US" dirty="0"/>
          </a:p>
        </p:txBody>
      </p:sp>
    </p:spTree>
    <p:extLst>
      <p:ext uri="{BB962C8B-B14F-4D97-AF65-F5344CB8AC3E}">
        <p14:creationId xmlns:p14="http://schemas.microsoft.com/office/powerpoint/2010/main" val="2091855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Classes of Digestive Tracts </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Animals have developed complex strategies for acquiring and metabolizing the needed amounts of water, carbohydrates &amp; fats, proteins, vitamins, and minerals needed for a healthy, functioning body. </a:t>
            </a:r>
          </a:p>
          <a:p>
            <a:pPr lvl="1"/>
            <a:r>
              <a:rPr lang="en-US" dirty="0"/>
              <a:t>While different animals have different feeding strategies, all animals need to acquire the same kinds of nutrients as any other living species. </a:t>
            </a:r>
          </a:p>
          <a:p>
            <a:pPr lvl="1"/>
            <a:r>
              <a:rPr lang="en-US" dirty="0"/>
              <a:t>The varieties of evolutionary digestive strategies are the result of different selection pressures over time; no one digestive strategy is perfect and all have different benefits and drawbacks. </a:t>
            </a:r>
          </a:p>
          <a:p>
            <a:pPr lvl="0"/>
            <a:r>
              <a:rPr lang="en-US" dirty="0"/>
              <a:t>Four primary groups of digestive tracts exist among animals to process the energy captured in plants (or in other animals that eat those plants):</a:t>
            </a:r>
          </a:p>
          <a:p>
            <a:pPr lvl="1"/>
            <a:r>
              <a:rPr lang="en-US" u="sng" dirty="0" err="1"/>
              <a:t>Monogastrics</a:t>
            </a:r>
            <a:r>
              <a:rPr lang="en-US" dirty="0"/>
              <a:t> (humans, pigs, dogs): one simple stomach that secretes acid</a:t>
            </a:r>
          </a:p>
          <a:p>
            <a:pPr lvl="1"/>
            <a:r>
              <a:rPr lang="en-US" u="sng" dirty="0"/>
              <a:t>Avian</a:t>
            </a:r>
            <a:r>
              <a:rPr lang="en-US" dirty="0"/>
              <a:t> (birds): consists of a </a:t>
            </a:r>
            <a:r>
              <a:rPr lang="en-US" u="sng" dirty="0"/>
              <a:t>crop</a:t>
            </a:r>
            <a:r>
              <a:rPr lang="en-US" dirty="0"/>
              <a:t> (where food is stored and soaked), a </a:t>
            </a:r>
            <a:r>
              <a:rPr lang="en-US" u="sng" dirty="0" err="1"/>
              <a:t>proventriculus</a:t>
            </a:r>
            <a:r>
              <a:rPr lang="en-US" dirty="0"/>
              <a:t> stomach (similar to </a:t>
            </a:r>
            <a:r>
              <a:rPr lang="en-US" dirty="0" err="1"/>
              <a:t>monogastrics</a:t>
            </a:r>
            <a:r>
              <a:rPr lang="en-US" dirty="0"/>
              <a:t>) and a </a:t>
            </a:r>
            <a:r>
              <a:rPr lang="en-US" u="sng" dirty="0"/>
              <a:t>gizzard</a:t>
            </a:r>
            <a:r>
              <a:rPr lang="en-US" dirty="0"/>
              <a:t>, in which grit or stones act like our teeth do to pummel food into smaller sizes.  </a:t>
            </a:r>
          </a:p>
          <a:p>
            <a:pPr lvl="1"/>
            <a:r>
              <a:rPr lang="en-US" u="sng" dirty="0"/>
              <a:t>Ruminant</a:t>
            </a:r>
            <a:r>
              <a:rPr lang="en-US" dirty="0"/>
              <a:t> (cattle, deer): a multi-chambered stomach that ferments dense cellulosic carbohydrates into a more digestible substance before absorption. </a:t>
            </a:r>
          </a:p>
          <a:p>
            <a:pPr lvl="1"/>
            <a:r>
              <a:rPr lang="en-US" u="sng" dirty="0"/>
              <a:t>Post-gastric fermenters/pseudo-ruminants</a:t>
            </a:r>
            <a:r>
              <a:rPr lang="en-US" dirty="0"/>
              <a:t> (horse, rabbits): a simple stomach is followed by a </a:t>
            </a:r>
            <a:r>
              <a:rPr lang="en-US" u="sng" dirty="0"/>
              <a:t>cecum</a:t>
            </a:r>
            <a:r>
              <a:rPr lang="en-US" dirty="0"/>
              <a:t> (a pouch connected to the large intestine) filled with bacteria that ferment and break down any plant material not digested in the stomach</a:t>
            </a:r>
            <a:r>
              <a:rPr lang="en-US" dirty="0" smtClean="0"/>
              <a:t>.</a:t>
            </a:r>
            <a:endParaRPr lang="en-US" dirty="0"/>
          </a:p>
        </p:txBody>
      </p:sp>
    </p:spTree>
    <p:extLst>
      <p:ext uri="{BB962C8B-B14F-4D97-AF65-F5344CB8AC3E}">
        <p14:creationId xmlns:p14="http://schemas.microsoft.com/office/powerpoint/2010/main" val="2106232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4" name="Content Placeholder 3"/>
          <p:cNvPicPr>
            <a:picLocks noGrp="1" noChangeAspect="1"/>
          </p:cNvPicPr>
          <p:nvPr>
            <p:ph idx="1"/>
          </p:nvPr>
        </p:nvPicPr>
        <p:blipFill>
          <a:blip r:embed="rId2"/>
          <a:stretch>
            <a:fillRect/>
          </a:stretch>
        </p:blipFill>
        <p:spPr>
          <a:xfrm>
            <a:off x="5300875" y="0"/>
            <a:ext cx="3792041" cy="3340898"/>
          </a:xfrm>
          <a:prstGeom prst="rect">
            <a:avLst/>
          </a:prstGeom>
        </p:spPr>
      </p:pic>
      <p:pic>
        <p:nvPicPr>
          <p:cNvPr id="5" name="Picture 4"/>
          <p:cNvPicPr>
            <a:picLocks noChangeAspect="1"/>
          </p:cNvPicPr>
          <p:nvPr/>
        </p:nvPicPr>
        <p:blipFill>
          <a:blip r:embed="rId3"/>
          <a:stretch>
            <a:fillRect/>
          </a:stretch>
        </p:blipFill>
        <p:spPr>
          <a:xfrm>
            <a:off x="216370" y="-13935"/>
            <a:ext cx="5084505" cy="3109229"/>
          </a:xfrm>
          <a:prstGeom prst="rect">
            <a:avLst/>
          </a:prstGeom>
        </p:spPr>
      </p:pic>
      <p:pic>
        <p:nvPicPr>
          <p:cNvPr id="6" name="Picture 5"/>
          <p:cNvPicPr>
            <a:picLocks noChangeAspect="1"/>
          </p:cNvPicPr>
          <p:nvPr/>
        </p:nvPicPr>
        <p:blipFill>
          <a:blip r:embed="rId4"/>
          <a:stretch>
            <a:fillRect/>
          </a:stretch>
        </p:blipFill>
        <p:spPr>
          <a:xfrm>
            <a:off x="4841207" y="3472999"/>
            <a:ext cx="4389500" cy="3218967"/>
          </a:xfrm>
          <a:prstGeom prst="rect">
            <a:avLst/>
          </a:prstGeom>
        </p:spPr>
      </p:pic>
      <p:pic>
        <p:nvPicPr>
          <p:cNvPr id="7" name="Picture 6"/>
          <p:cNvPicPr>
            <a:picLocks noChangeAspect="1"/>
          </p:cNvPicPr>
          <p:nvPr/>
        </p:nvPicPr>
        <p:blipFill>
          <a:blip r:embed="rId5"/>
          <a:stretch>
            <a:fillRect/>
          </a:stretch>
        </p:blipFill>
        <p:spPr>
          <a:xfrm>
            <a:off x="172126" y="3227395"/>
            <a:ext cx="4694327" cy="3292125"/>
          </a:xfrm>
          <a:prstGeom prst="rect">
            <a:avLst/>
          </a:prstGeom>
        </p:spPr>
      </p:pic>
      <p:sp>
        <p:nvSpPr>
          <p:cNvPr id="8" name="TextBox 7"/>
          <p:cNvSpPr txBox="1"/>
          <p:nvPr/>
        </p:nvSpPr>
        <p:spPr>
          <a:xfrm>
            <a:off x="1060901" y="3244787"/>
            <a:ext cx="309716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Post-gastric Fermenters</a:t>
            </a:r>
            <a:endParaRPr lang="en-US" dirty="0"/>
          </a:p>
        </p:txBody>
      </p:sp>
      <p:sp>
        <p:nvSpPr>
          <p:cNvPr id="13" name="TextBox 12"/>
          <p:cNvSpPr txBox="1"/>
          <p:nvPr/>
        </p:nvSpPr>
        <p:spPr>
          <a:xfrm>
            <a:off x="1392453" y="2414663"/>
            <a:ext cx="309716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err="1" smtClean="0"/>
              <a:t>Monogastric</a:t>
            </a:r>
            <a:endParaRPr lang="en-US" dirty="0"/>
          </a:p>
        </p:txBody>
      </p:sp>
      <p:sp>
        <p:nvSpPr>
          <p:cNvPr id="14" name="TextBox 13"/>
          <p:cNvSpPr txBox="1"/>
          <p:nvPr/>
        </p:nvSpPr>
        <p:spPr>
          <a:xfrm>
            <a:off x="5705800" y="2624741"/>
            <a:ext cx="309716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Avian</a:t>
            </a:r>
            <a:endParaRPr lang="en-US" dirty="0"/>
          </a:p>
        </p:txBody>
      </p:sp>
      <p:sp>
        <p:nvSpPr>
          <p:cNvPr id="15" name="TextBox 14"/>
          <p:cNvSpPr txBox="1"/>
          <p:nvPr/>
        </p:nvSpPr>
        <p:spPr>
          <a:xfrm>
            <a:off x="5432817" y="5991051"/>
            <a:ext cx="309716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Ruminants</a:t>
            </a:r>
            <a:endParaRPr lang="en-US" dirty="0"/>
          </a:p>
        </p:txBody>
      </p:sp>
    </p:spTree>
    <p:extLst>
      <p:ext uri="{BB962C8B-B14F-4D97-AF65-F5344CB8AC3E}">
        <p14:creationId xmlns:p14="http://schemas.microsoft.com/office/powerpoint/2010/main" val="6495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http://www.hindawi.com/journals/isrn/2013/816713.fig.002.jpg"/>
          <p:cNvPicPr>
            <a:picLocks noChangeAspect="1" noChangeArrowheads="1"/>
          </p:cNvPicPr>
          <p:nvPr/>
        </p:nvPicPr>
        <p:blipFill rotWithShape="1">
          <a:blip r:embed="rId2">
            <a:extLst>
              <a:ext uri="{28A0092B-C50C-407E-A947-70E740481C1C}">
                <a14:useLocalDpi xmlns:a14="http://schemas.microsoft.com/office/drawing/2010/main" val="0"/>
              </a:ext>
            </a:extLst>
          </a:blip>
          <a:srcRect l="4460" t="8936" r="4460" b="8936"/>
          <a:stretch/>
        </p:blipFill>
        <p:spPr bwMode="auto">
          <a:xfrm>
            <a:off x="3943701" y="3651818"/>
            <a:ext cx="5138688" cy="30349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Digestions in Ruminants</a:t>
            </a:r>
            <a:endParaRPr lang="en-US" dirty="0"/>
          </a:p>
        </p:txBody>
      </p:sp>
      <p:sp>
        <p:nvSpPr>
          <p:cNvPr id="3" name="Content Placeholder 2"/>
          <p:cNvSpPr>
            <a:spLocks noGrp="1"/>
          </p:cNvSpPr>
          <p:nvPr>
            <p:ph idx="1"/>
          </p:nvPr>
        </p:nvSpPr>
        <p:spPr>
          <a:xfrm>
            <a:off x="203119" y="1350490"/>
            <a:ext cx="8736980" cy="5065057"/>
          </a:xfrm>
        </p:spPr>
        <p:txBody>
          <a:bodyPr>
            <a:normAutofit fontScale="70000" lnSpcReduction="20000"/>
          </a:bodyPr>
          <a:lstStyle/>
          <a:p>
            <a:pPr lvl="0"/>
            <a:r>
              <a:rPr lang="en-US" dirty="0"/>
              <a:t>Digestion in ruminants is similar to </a:t>
            </a:r>
            <a:r>
              <a:rPr lang="en-US" dirty="0" err="1"/>
              <a:t>monogastrics</a:t>
            </a:r>
            <a:r>
              <a:rPr lang="en-US" dirty="0"/>
              <a:t> (like humans and dogs) in many ways. </a:t>
            </a:r>
          </a:p>
          <a:p>
            <a:pPr lvl="1"/>
            <a:r>
              <a:rPr lang="en-US" dirty="0"/>
              <a:t>The primary difference between ruminants and </a:t>
            </a:r>
            <a:r>
              <a:rPr lang="en-US" dirty="0" err="1"/>
              <a:t>monogastrics</a:t>
            </a:r>
            <a:r>
              <a:rPr lang="en-US" dirty="0"/>
              <a:t> is that ruminants have stomach chambers before their ‘true stomach’ that contain </a:t>
            </a:r>
            <a:r>
              <a:rPr lang="en-US" dirty="0" smtClean="0"/>
              <a:t>microorganisms (see diagram below).</a:t>
            </a:r>
            <a:endParaRPr lang="en-US" dirty="0"/>
          </a:p>
          <a:p>
            <a:pPr lvl="1"/>
            <a:r>
              <a:rPr lang="en-US" dirty="0"/>
              <a:t>These microbes can ferment fibrous carbohydrates into simpler, easier-to-digest substances that can then be digested in a manner similar to how humans digest their own food. </a:t>
            </a:r>
          </a:p>
          <a:p>
            <a:pPr lvl="1"/>
            <a:r>
              <a:rPr lang="en-US" dirty="0"/>
              <a:t>Many of the other structures </a:t>
            </a:r>
            <a:r>
              <a:rPr lang="en-US" dirty="0" smtClean="0"/>
              <a:t/>
            </a:r>
            <a:br>
              <a:rPr lang="en-US" dirty="0" smtClean="0"/>
            </a:br>
            <a:r>
              <a:rPr lang="en-US" dirty="0" smtClean="0"/>
              <a:t>in </a:t>
            </a:r>
            <a:r>
              <a:rPr lang="en-US" dirty="0"/>
              <a:t>a ruminant’s digestive </a:t>
            </a:r>
            <a:r>
              <a:rPr lang="en-US" dirty="0" smtClean="0"/>
              <a:t/>
            </a:r>
            <a:br>
              <a:rPr lang="en-US" dirty="0" smtClean="0"/>
            </a:br>
            <a:r>
              <a:rPr lang="en-US" dirty="0" smtClean="0"/>
              <a:t>tract are </a:t>
            </a:r>
            <a:r>
              <a:rPr lang="en-US" dirty="0"/>
              <a:t>similar to that of </a:t>
            </a:r>
            <a:r>
              <a:rPr lang="en-US" dirty="0" smtClean="0"/>
              <a:t/>
            </a:r>
            <a:br>
              <a:rPr lang="en-US" dirty="0" smtClean="0"/>
            </a:br>
            <a:r>
              <a:rPr lang="en-US" dirty="0" smtClean="0"/>
              <a:t>a </a:t>
            </a:r>
            <a:r>
              <a:rPr lang="en-US" dirty="0" err="1" smtClean="0"/>
              <a:t>monogastric</a:t>
            </a:r>
            <a:r>
              <a:rPr lang="en-US" dirty="0" smtClean="0"/>
              <a:t> </a:t>
            </a:r>
            <a:r>
              <a:rPr lang="en-US" dirty="0"/>
              <a:t>species and </a:t>
            </a:r>
            <a:r>
              <a:rPr lang="en-US" dirty="0" smtClean="0"/>
              <a:t/>
            </a:r>
            <a:br>
              <a:rPr lang="en-US" dirty="0" smtClean="0"/>
            </a:br>
            <a:r>
              <a:rPr lang="en-US" dirty="0" smtClean="0"/>
              <a:t>perform </a:t>
            </a:r>
            <a:r>
              <a:rPr lang="en-US" dirty="0"/>
              <a:t>similar roles. </a:t>
            </a:r>
          </a:p>
          <a:p>
            <a:pPr lvl="2"/>
            <a:r>
              <a:rPr lang="en-US" dirty="0"/>
              <a:t>For example, the small intestine </a:t>
            </a:r>
            <a:r>
              <a:rPr lang="en-US" dirty="0" smtClean="0"/>
              <a:t/>
            </a:r>
            <a:br>
              <a:rPr lang="en-US" dirty="0" smtClean="0"/>
            </a:br>
            <a:r>
              <a:rPr lang="en-US" dirty="0" smtClean="0"/>
              <a:t>absorbs </a:t>
            </a:r>
            <a:r>
              <a:rPr lang="en-US" dirty="0"/>
              <a:t>nutrients in a similar </a:t>
            </a:r>
            <a:r>
              <a:rPr lang="en-US" dirty="0" smtClean="0"/>
              <a:t/>
            </a:r>
            <a:br>
              <a:rPr lang="en-US" dirty="0" smtClean="0"/>
            </a:br>
            <a:r>
              <a:rPr lang="en-US" dirty="0" smtClean="0"/>
              <a:t>manner </a:t>
            </a:r>
            <a:r>
              <a:rPr lang="en-US" dirty="0"/>
              <a:t>in both ruminant and </a:t>
            </a:r>
            <a:r>
              <a:rPr lang="en-US" dirty="0" smtClean="0"/>
              <a:t/>
            </a:r>
            <a:br>
              <a:rPr lang="en-US" dirty="0" smtClean="0"/>
            </a:br>
            <a:r>
              <a:rPr lang="en-US" dirty="0" err="1" smtClean="0"/>
              <a:t>monogastric</a:t>
            </a:r>
            <a:r>
              <a:rPr lang="en-US" dirty="0" smtClean="0"/>
              <a:t> </a:t>
            </a:r>
            <a:r>
              <a:rPr lang="en-US" dirty="0"/>
              <a:t>species. </a:t>
            </a:r>
            <a:br>
              <a:rPr lang="en-US" dirty="0"/>
            </a:br>
            <a:endParaRPr lang="en-US" dirty="0"/>
          </a:p>
          <a:p>
            <a:endParaRPr lang="en-US" dirty="0"/>
          </a:p>
        </p:txBody>
      </p:sp>
      <p:sp>
        <p:nvSpPr>
          <p:cNvPr id="4" name="Rectangle 3"/>
          <p:cNvSpPr/>
          <p:nvPr/>
        </p:nvSpPr>
        <p:spPr>
          <a:xfrm>
            <a:off x="6824019" y="6642556"/>
            <a:ext cx="1332416"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a:t>
            </a:r>
            <a:r>
              <a:rPr lang="en-US" sz="800" dirty="0">
                <a:hlinkClick r:id="rId4"/>
              </a:rPr>
              <a:t>www.hindawi.com</a:t>
            </a:r>
            <a:endParaRPr lang="en-US" sz="800" i="1" dirty="0"/>
          </a:p>
        </p:txBody>
      </p:sp>
    </p:spTree>
    <p:extLst>
      <p:ext uri="{BB962C8B-B14F-4D97-AF65-F5344CB8AC3E}">
        <p14:creationId xmlns:p14="http://schemas.microsoft.com/office/powerpoint/2010/main" val="2506832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Advantages of Ruminants </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Ruminants have many advantages over other kinds of species. </a:t>
            </a:r>
          </a:p>
          <a:p>
            <a:pPr lvl="1"/>
            <a:r>
              <a:rPr lang="en-US" dirty="0"/>
              <a:t>The biggest advantage of ruminants is that they can consume cellulosic forages such as hay and alfalfa. These sources of nutrition make up a large quantity of the world’s available feed resources and have ruminants to exist throughout many different environments. </a:t>
            </a:r>
          </a:p>
          <a:p>
            <a:pPr lvl="1"/>
            <a:r>
              <a:rPr lang="en-US" dirty="0"/>
              <a:t>Ruminants also have a unique ability to acquire protein from the microbes in their digestive tract in order to acquire their needed amino acids. This enables </a:t>
            </a:r>
            <a:r>
              <a:rPr lang="en-US" dirty="0" smtClean="0"/>
              <a:t>ruminants </a:t>
            </a:r>
            <a:r>
              <a:rPr lang="en-US" dirty="0"/>
              <a:t>to acquire the large </a:t>
            </a:r>
            <a:r>
              <a:rPr lang="en-US" dirty="0" smtClean="0"/>
              <a:t>amounts </a:t>
            </a:r>
            <a:r>
              <a:rPr lang="en-US" dirty="0"/>
              <a:t>of protein that they need </a:t>
            </a:r>
            <a:r>
              <a:rPr lang="en-US" dirty="0" smtClean="0"/>
              <a:t>from </a:t>
            </a:r>
            <a:r>
              <a:rPr lang="en-US" dirty="0"/>
              <a:t>a diet that is actually usually </a:t>
            </a:r>
            <a:r>
              <a:rPr lang="en-US" dirty="0" smtClean="0"/>
              <a:t/>
            </a:r>
            <a:br>
              <a:rPr lang="en-US" dirty="0" smtClean="0"/>
            </a:br>
            <a:r>
              <a:rPr lang="en-US" dirty="0" smtClean="0"/>
              <a:t>low </a:t>
            </a:r>
            <a:r>
              <a:rPr lang="en-US" dirty="0"/>
              <a:t>in protein. </a:t>
            </a:r>
          </a:p>
          <a:p>
            <a:pPr lvl="1"/>
            <a:r>
              <a:rPr lang="en-US" dirty="0"/>
              <a:t>Ruminants are also able to acquire </a:t>
            </a:r>
            <a:r>
              <a:rPr lang="en-US" dirty="0" smtClean="0"/>
              <a:t/>
            </a:r>
            <a:br>
              <a:rPr lang="en-US" dirty="0" smtClean="0"/>
            </a:br>
            <a:r>
              <a:rPr lang="en-US" dirty="0" smtClean="0"/>
              <a:t>vitamins </a:t>
            </a:r>
            <a:r>
              <a:rPr lang="en-US" dirty="0"/>
              <a:t>from their microbes, </a:t>
            </a:r>
            <a:r>
              <a:rPr lang="en-US" dirty="0" smtClean="0"/>
              <a:t/>
            </a:r>
            <a:br>
              <a:rPr lang="en-US" dirty="0" smtClean="0"/>
            </a:br>
            <a:r>
              <a:rPr lang="en-US" dirty="0" smtClean="0"/>
              <a:t>including B-vitamins </a:t>
            </a:r>
            <a:r>
              <a:rPr lang="en-US" dirty="0"/>
              <a:t>and Vitamin K. </a:t>
            </a:r>
            <a:br>
              <a:rPr lang="en-US" dirty="0"/>
            </a:br>
            <a:endParaRPr lang="en-US" dirty="0"/>
          </a:p>
          <a:p>
            <a:endParaRPr lang="en-US" dirty="0"/>
          </a:p>
        </p:txBody>
      </p:sp>
      <p:pic>
        <p:nvPicPr>
          <p:cNvPr id="12290" name="Picture 2" descr="http://www.angus.org/graphics/2_heifers.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592" t="15500" r="6592" b="15500"/>
          <a:stretch/>
        </p:blipFill>
        <p:spPr bwMode="auto">
          <a:xfrm>
            <a:off x="4829701" y="4067680"/>
            <a:ext cx="4154642" cy="26306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864483" y="6642556"/>
            <a:ext cx="1279517"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www.angus.org</a:t>
            </a:r>
            <a:endParaRPr lang="en-US" sz="800" i="1" dirty="0"/>
          </a:p>
        </p:txBody>
      </p:sp>
    </p:spTree>
    <p:extLst>
      <p:ext uri="{BB962C8B-B14F-4D97-AF65-F5344CB8AC3E}">
        <p14:creationId xmlns:p14="http://schemas.microsoft.com/office/powerpoint/2010/main" val="541385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DisAdvantages</a:t>
            </a:r>
            <a:r>
              <a:rPr lang="en-US" dirty="0" smtClean="0"/>
              <a:t> </a:t>
            </a:r>
            <a:r>
              <a:rPr lang="en-US" dirty="0"/>
              <a:t>of Ruminants </a:t>
            </a:r>
          </a:p>
        </p:txBody>
      </p:sp>
      <p:sp>
        <p:nvSpPr>
          <p:cNvPr id="3" name="Content Placeholder 2"/>
          <p:cNvSpPr>
            <a:spLocks noGrp="1"/>
          </p:cNvSpPr>
          <p:nvPr>
            <p:ph idx="1"/>
          </p:nvPr>
        </p:nvSpPr>
        <p:spPr/>
        <p:txBody>
          <a:bodyPr>
            <a:normAutofit fontScale="70000" lnSpcReduction="20000"/>
          </a:bodyPr>
          <a:lstStyle/>
          <a:p>
            <a:pPr lvl="0"/>
            <a:r>
              <a:rPr lang="en-US" dirty="0"/>
              <a:t>Ruminants also have many disadvantages, including…</a:t>
            </a:r>
          </a:p>
          <a:p>
            <a:pPr lvl="1"/>
            <a:r>
              <a:rPr lang="en-US" u="sng" dirty="0"/>
              <a:t>Digestive problems</a:t>
            </a:r>
            <a:r>
              <a:rPr lang="en-US" dirty="0"/>
              <a:t> – ruminants are more prone to digestive disorders than other kinds of organisms, including bloat (excess gas production), acidosis (acidic digestive tract), twisted stomach (displaced abomasum), and more. </a:t>
            </a:r>
          </a:p>
          <a:p>
            <a:pPr lvl="1"/>
            <a:r>
              <a:rPr lang="en-US" u="sng" dirty="0"/>
              <a:t>Heat production</a:t>
            </a:r>
            <a:r>
              <a:rPr lang="en-US" dirty="0"/>
              <a:t> – the fermentation of feed in the digestive tract produces excess heat; most cattle are comfortable in environments that are cool or cold, and hot environments can cause reductions in feed intake and production. </a:t>
            </a:r>
          </a:p>
          <a:p>
            <a:pPr lvl="1"/>
            <a:r>
              <a:rPr lang="en-US" u="sng" dirty="0"/>
              <a:t>Gas production</a:t>
            </a:r>
            <a:r>
              <a:rPr lang="en-US" dirty="0"/>
              <a:t> – carbon dioxide and methane result as sugars and starches are fermented. </a:t>
            </a:r>
            <a:r>
              <a:rPr lang="en-US" dirty="0" smtClean="0"/>
              <a:t> As </a:t>
            </a:r>
            <a:r>
              <a:rPr lang="en-US" dirty="0"/>
              <a:t>a result, the energy of sugars and starches can be lost due to excess gas production. </a:t>
            </a:r>
          </a:p>
          <a:p>
            <a:pPr lvl="2"/>
            <a:r>
              <a:rPr lang="en-US" dirty="0"/>
              <a:t>This also has an environmental concern associated with it, as CO</a:t>
            </a:r>
            <a:r>
              <a:rPr lang="en-US" baseline="-25000" dirty="0"/>
              <a:t>2</a:t>
            </a:r>
            <a:r>
              <a:rPr lang="en-US" dirty="0"/>
              <a:t> and methane are potent greenhouse gases. </a:t>
            </a:r>
            <a:r>
              <a:rPr lang="en-US" dirty="0" smtClean="0"/>
              <a:t> The UN’s </a:t>
            </a:r>
            <a:r>
              <a:rPr lang="en-US" dirty="0"/>
              <a:t>Food and Agriculture Organization estimates that animal production </a:t>
            </a:r>
            <a:r>
              <a:rPr lang="en-US" dirty="0" smtClean="0"/>
              <a:t>causes about18% of global greenhouse </a:t>
            </a:r>
            <a:r>
              <a:rPr lang="en-US" dirty="0"/>
              <a:t>gas </a:t>
            </a:r>
            <a:r>
              <a:rPr lang="en-US" dirty="0" smtClean="0"/>
              <a:t>emissions.</a:t>
            </a:r>
            <a:endParaRPr lang="en-US" dirty="0"/>
          </a:p>
          <a:p>
            <a:pPr lvl="2"/>
            <a:r>
              <a:rPr lang="en-US" dirty="0"/>
              <a:t>However, improved genetics and management techniques could reduce this by at least 30%; for example, the greenhouse gas emissions per gallon of milk produced have been reduced by 63% since </a:t>
            </a:r>
            <a:r>
              <a:rPr lang="en-US" dirty="0" smtClean="0"/>
              <a:t>1944, and American cattle have far lower GHG emissions compared to most other countries. </a:t>
            </a:r>
            <a:r>
              <a:rPr lang="en-US" dirty="0"/>
              <a:t/>
            </a:r>
            <a:br>
              <a:rPr lang="en-US" dirty="0"/>
            </a:br>
            <a:endParaRPr lang="en-US" dirty="0"/>
          </a:p>
          <a:p>
            <a:endParaRPr lang="en-US" dirty="0"/>
          </a:p>
        </p:txBody>
      </p:sp>
    </p:spTree>
    <p:extLst>
      <p:ext uri="{BB962C8B-B14F-4D97-AF65-F5344CB8AC3E}">
        <p14:creationId xmlns:p14="http://schemas.microsoft.com/office/powerpoint/2010/main" val="3090155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Through the Ruminant Tract </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It will take 1-3 days for food to completely pass through the digestive tract of a cow. </a:t>
            </a:r>
          </a:p>
          <a:p>
            <a:pPr lvl="1"/>
            <a:r>
              <a:rPr lang="en-US" dirty="0"/>
              <a:t>This process begins in the mouth with chewing in order to reduce the particle size of the forage (cellulosic feed such as hay or alfalfa). </a:t>
            </a:r>
            <a:endParaRPr lang="en-US" dirty="0" smtClean="0"/>
          </a:p>
          <a:p>
            <a:pPr lvl="2"/>
            <a:r>
              <a:rPr lang="en-US" dirty="0" smtClean="0"/>
              <a:t>This </a:t>
            </a:r>
            <a:r>
              <a:rPr lang="en-US" dirty="0"/>
              <a:t>enables digestive enzymes to have easier access to the food. </a:t>
            </a:r>
          </a:p>
          <a:p>
            <a:pPr lvl="1"/>
            <a:r>
              <a:rPr lang="en-US" dirty="0"/>
              <a:t>Digestive enzymes in saliva are mixed with food before it passes down the esophagus, the tube that leads to the stomach chambers. </a:t>
            </a:r>
          </a:p>
          <a:p>
            <a:pPr lvl="1"/>
            <a:r>
              <a:rPr lang="en-US" dirty="0"/>
              <a:t>A cow will need to produce </a:t>
            </a:r>
            <a:r>
              <a:rPr lang="en-US" dirty="0" smtClean="0"/>
              <a:t/>
            </a:r>
            <a:br>
              <a:rPr lang="en-US" dirty="0" smtClean="0"/>
            </a:br>
            <a:r>
              <a:rPr lang="en-US" dirty="0" smtClean="0"/>
              <a:t>100-150 </a:t>
            </a:r>
            <a:r>
              <a:rPr lang="en-US" dirty="0"/>
              <a:t>liters of saliva per </a:t>
            </a:r>
            <a:r>
              <a:rPr lang="en-US" dirty="0" smtClean="0"/>
              <a:t/>
            </a:r>
            <a:br>
              <a:rPr lang="en-US" dirty="0" smtClean="0"/>
            </a:br>
            <a:r>
              <a:rPr lang="en-US" dirty="0" smtClean="0"/>
              <a:t>day </a:t>
            </a:r>
            <a:r>
              <a:rPr lang="en-US" dirty="0"/>
              <a:t>to provide the fluid </a:t>
            </a:r>
            <a:r>
              <a:rPr lang="en-US" dirty="0" smtClean="0"/>
              <a:t/>
            </a:r>
            <a:br>
              <a:rPr lang="en-US" dirty="0" smtClean="0"/>
            </a:br>
            <a:r>
              <a:rPr lang="en-US" dirty="0" smtClean="0"/>
              <a:t>needed </a:t>
            </a:r>
            <a:r>
              <a:rPr lang="en-US" dirty="0"/>
              <a:t>for fermentation </a:t>
            </a:r>
            <a:r>
              <a:rPr lang="en-US" dirty="0" smtClean="0"/>
              <a:t/>
            </a:r>
            <a:br>
              <a:rPr lang="en-US" dirty="0" smtClean="0"/>
            </a:br>
            <a:r>
              <a:rPr lang="en-US" dirty="0" smtClean="0"/>
              <a:t>and </a:t>
            </a:r>
            <a:r>
              <a:rPr lang="en-US" dirty="0"/>
              <a:t>to regulate the pH (</a:t>
            </a:r>
            <a:r>
              <a:rPr lang="en-US" dirty="0" smtClean="0"/>
              <a:t>acid-</a:t>
            </a:r>
            <a:br>
              <a:rPr lang="en-US" dirty="0" smtClean="0"/>
            </a:br>
            <a:r>
              <a:rPr lang="en-US" dirty="0" smtClean="0"/>
              <a:t>base </a:t>
            </a:r>
            <a:r>
              <a:rPr lang="en-US" dirty="0"/>
              <a:t>balance) of the stomach </a:t>
            </a:r>
            <a:r>
              <a:rPr lang="en-US" dirty="0" smtClean="0"/>
              <a:t/>
            </a:r>
            <a:br>
              <a:rPr lang="en-US" dirty="0" smtClean="0"/>
            </a:br>
            <a:r>
              <a:rPr lang="en-US" dirty="0" smtClean="0"/>
              <a:t>chambers </a:t>
            </a:r>
            <a:r>
              <a:rPr lang="en-US" dirty="0"/>
              <a:t>to ensure the </a:t>
            </a:r>
            <a:r>
              <a:rPr lang="en-US" dirty="0" smtClean="0"/>
              <a:t/>
            </a:r>
            <a:br>
              <a:rPr lang="en-US" dirty="0" smtClean="0"/>
            </a:br>
            <a:r>
              <a:rPr lang="en-US" dirty="0" smtClean="0"/>
              <a:t>survival </a:t>
            </a:r>
            <a:r>
              <a:rPr lang="en-US" dirty="0"/>
              <a:t>of the microbes that </a:t>
            </a:r>
            <a:r>
              <a:rPr lang="en-US" dirty="0" smtClean="0"/>
              <a:t/>
            </a:r>
            <a:br>
              <a:rPr lang="en-US" dirty="0" smtClean="0"/>
            </a:br>
            <a:r>
              <a:rPr lang="en-US" dirty="0" smtClean="0"/>
              <a:t>ferment </a:t>
            </a:r>
            <a:r>
              <a:rPr lang="en-US" dirty="0"/>
              <a:t>the food. </a:t>
            </a:r>
            <a:br>
              <a:rPr lang="en-US" dirty="0"/>
            </a:br>
            <a:endParaRPr lang="en-US" dirty="0"/>
          </a:p>
          <a:p>
            <a:endParaRPr lang="en-US" dirty="0"/>
          </a:p>
        </p:txBody>
      </p:sp>
      <p:pic>
        <p:nvPicPr>
          <p:cNvPr id="11266" name="Picture 2" descr="http://babcock.wisc.edu/sites/default/files/de_images/en1_diges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7252" y="3642360"/>
            <a:ext cx="4592383" cy="32011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843644" y="6628042"/>
            <a:ext cx="1300356"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www.reddit.com</a:t>
            </a:r>
            <a:endParaRPr lang="en-US" sz="800" i="1" dirty="0"/>
          </a:p>
        </p:txBody>
      </p:sp>
    </p:spTree>
    <p:extLst>
      <p:ext uri="{BB962C8B-B14F-4D97-AF65-F5344CB8AC3E}">
        <p14:creationId xmlns:p14="http://schemas.microsoft.com/office/powerpoint/2010/main" val="3425880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Chewing Cud</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When a </a:t>
            </a:r>
            <a:r>
              <a:rPr lang="en-US" dirty="0"/>
              <a:t>cow </a:t>
            </a:r>
            <a:r>
              <a:rPr lang="en-US" dirty="0" smtClean="0"/>
              <a:t>‘chews its </a:t>
            </a:r>
            <a:r>
              <a:rPr lang="en-US" dirty="0"/>
              <a:t>cud’, </a:t>
            </a:r>
            <a:r>
              <a:rPr lang="en-US" dirty="0" smtClean="0"/>
              <a:t>some </a:t>
            </a:r>
            <a:r>
              <a:rPr lang="en-US" dirty="0"/>
              <a:t>of the larger food particles will be regurgitated, chewed </a:t>
            </a:r>
            <a:r>
              <a:rPr lang="en-US" dirty="0" smtClean="0"/>
              <a:t>again, </a:t>
            </a:r>
            <a:r>
              <a:rPr lang="en-US" dirty="0"/>
              <a:t>and </a:t>
            </a:r>
            <a:r>
              <a:rPr lang="en-US" dirty="0" smtClean="0"/>
              <a:t>re-swallowed</a:t>
            </a:r>
            <a:r>
              <a:rPr lang="en-US" dirty="0"/>
              <a:t>. </a:t>
            </a:r>
          </a:p>
          <a:p>
            <a:pPr lvl="1"/>
            <a:r>
              <a:rPr lang="en-US" dirty="0"/>
              <a:t>This is important because cattle do not thoroughly chew their food when they first consume it in order to maximize the amount of food they are able to consume in a short amount of time. </a:t>
            </a:r>
          </a:p>
          <a:p>
            <a:pPr lvl="1"/>
            <a:r>
              <a:rPr lang="en-US" dirty="0" smtClean="0"/>
              <a:t>A cow is able to regurgitate its cud due to a special contraction of the reticulum (second stomach chamber). </a:t>
            </a:r>
          </a:p>
          <a:p>
            <a:pPr lvl="1"/>
            <a:r>
              <a:rPr lang="en-US" dirty="0" smtClean="0"/>
              <a:t>This contraction is followed by reverse </a:t>
            </a:r>
            <a:r>
              <a:rPr lang="en-US" u="sng" dirty="0" smtClean="0"/>
              <a:t>peristalsis</a:t>
            </a:r>
            <a:r>
              <a:rPr lang="en-US" dirty="0" smtClean="0"/>
              <a:t> (contraction and relaxation of the muscles of the esophagus in order to move a food bolus). </a:t>
            </a:r>
          </a:p>
          <a:p>
            <a:r>
              <a:rPr lang="en-US" dirty="0" smtClean="0"/>
              <a:t>The period of time in which a cow chews its cud and digests its food is called </a:t>
            </a:r>
            <a:r>
              <a:rPr lang="en-US" u="sng" dirty="0" smtClean="0"/>
              <a:t>rumination</a:t>
            </a:r>
            <a:r>
              <a:rPr lang="en-US" dirty="0" smtClean="0"/>
              <a:t>. </a:t>
            </a:r>
          </a:p>
          <a:p>
            <a:pPr lvl="1"/>
            <a:r>
              <a:rPr lang="en-US" dirty="0"/>
              <a:t>Rumination </a:t>
            </a:r>
            <a:r>
              <a:rPr lang="en-US" dirty="0" smtClean="0"/>
              <a:t>mostly occurs when </a:t>
            </a:r>
            <a:r>
              <a:rPr lang="en-US" dirty="0"/>
              <a:t>the </a:t>
            </a:r>
            <a:r>
              <a:rPr lang="en-US" dirty="0" smtClean="0"/>
              <a:t>cow is not eating.</a:t>
            </a:r>
          </a:p>
          <a:p>
            <a:pPr lvl="1"/>
            <a:r>
              <a:rPr lang="en-US" dirty="0" smtClean="0"/>
              <a:t>Cows </a:t>
            </a:r>
            <a:r>
              <a:rPr lang="en-US" dirty="0"/>
              <a:t>must also belch while </a:t>
            </a:r>
            <a:r>
              <a:rPr lang="en-US" dirty="0" smtClean="0"/>
              <a:t>ruminating in </a:t>
            </a:r>
            <a:br>
              <a:rPr lang="en-US" dirty="0" smtClean="0"/>
            </a:br>
            <a:r>
              <a:rPr lang="en-US" dirty="0" smtClean="0"/>
              <a:t>order to </a:t>
            </a:r>
            <a:r>
              <a:rPr lang="en-US" dirty="0"/>
              <a:t>release the enormous quantities </a:t>
            </a:r>
            <a:r>
              <a:rPr lang="en-US" dirty="0" smtClean="0"/>
              <a:t/>
            </a:r>
            <a:br>
              <a:rPr lang="en-US" dirty="0" smtClean="0"/>
            </a:br>
            <a:r>
              <a:rPr lang="en-US" dirty="0" smtClean="0"/>
              <a:t>of </a:t>
            </a:r>
            <a:r>
              <a:rPr lang="en-US" dirty="0"/>
              <a:t>gas that </a:t>
            </a:r>
            <a:r>
              <a:rPr lang="en-US" dirty="0" smtClean="0"/>
              <a:t>build </a:t>
            </a:r>
            <a:r>
              <a:rPr lang="en-US" dirty="0"/>
              <a:t>up as a result of </a:t>
            </a:r>
            <a:r>
              <a:rPr lang="en-US" dirty="0" smtClean="0"/>
              <a:t>fermentation </a:t>
            </a:r>
            <a:br>
              <a:rPr lang="en-US" dirty="0" smtClean="0"/>
            </a:br>
            <a:r>
              <a:rPr lang="en-US" dirty="0" smtClean="0"/>
              <a:t>in a process called </a:t>
            </a:r>
            <a:r>
              <a:rPr lang="en-US" u="sng" dirty="0" smtClean="0"/>
              <a:t>eructation</a:t>
            </a:r>
            <a:r>
              <a:rPr lang="en-US" dirty="0" smtClean="0"/>
              <a:t>.</a:t>
            </a:r>
          </a:p>
          <a:p>
            <a:pPr lvl="1"/>
            <a:r>
              <a:rPr lang="en-US" dirty="0"/>
              <a:t>Anything that interferes with eructation is </a:t>
            </a:r>
            <a:r>
              <a:rPr lang="en-US" dirty="0" smtClean="0"/>
              <a:t>life-</a:t>
            </a:r>
            <a:br>
              <a:rPr lang="en-US" dirty="0" smtClean="0"/>
            </a:br>
            <a:r>
              <a:rPr lang="en-US" dirty="0" smtClean="0"/>
              <a:t>threatening </a:t>
            </a:r>
            <a:r>
              <a:rPr lang="en-US" dirty="0"/>
              <a:t>to the ruminant because the </a:t>
            </a:r>
            <a:r>
              <a:rPr lang="en-US" dirty="0" smtClean="0"/>
              <a:t/>
            </a:r>
            <a:br>
              <a:rPr lang="en-US" dirty="0" smtClean="0"/>
            </a:br>
            <a:r>
              <a:rPr lang="en-US" dirty="0" smtClean="0"/>
              <a:t>expanding </a:t>
            </a:r>
            <a:r>
              <a:rPr lang="en-US" dirty="0"/>
              <a:t>rumen rapidly interferes with breathing. </a:t>
            </a:r>
          </a:p>
        </p:txBody>
      </p:sp>
      <p:pic>
        <p:nvPicPr>
          <p:cNvPr id="7170" name="Picture 2" descr="http://www.vivo.colostate.edu/hbooks/pathphys/digestion/herbivores/rumination_time.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86272" y="4267200"/>
            <a:ext cx="3268980" cy="26365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84120" y="6642556"/>
            <a:ext cx="3707892" cy="215444"/>
          </a:xfrm>
          <a:prstGeom prst="rect">
            <a:avLst/>
          </a:prstGeom>
        </p:spPr>
        <p:txBody>
          <a:bodyPr wrap="square">
            <a:spAutoFit/>
          </a:bodyPr>
          <a:lstStyle/>
          <a:p>
            <a:r>
              <a:rPr lang="en-US" sz="800" i="1" dirty="0" smtClean="0"/>
              <a:t>Source: http://www.vivo.colostate.edu/hbooks/pathphys/digestion/herbivores/rumination.html</a:t>
            </a:r>
            <a:endParaRPr lang="en-US" sz="800" i="1" dirty="0"/>
          </a:p>
        </p:txBody>
      </p:sp>
    </p:spTree>
    <p:extLst>
      <p:ext uri="{BB962C8B-B14F-4D97-AF65-F5344CB8AC3E}">
        <p14:creationId xmlns:p14="http://schemas.microsoft.com/office/powerpoint/2010/main" val="13914639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Stomach Chambers</a:t>
            </a:r>
            <a:endParaRPr lang="en-US" dirty="0"/>
          </a:p>
        </p:txBody>
      </p:sp>
      <p:sp>
        <p:nvSpPr>
          <p:cNvPr id="3" name="Content Placeholder 2"/>
          <p:cNvSpPr>
            <a:spLocks noGrp="1"/>
          </p:cNvSpPr>
          <p:nvPr>
            <p:ph idx="1"/>
          </p:nvPr>
        </p:nvSpPr>
        <p:spPr>
          <a:xfrm>
            <a:off x="247363" y="1350492"/>
            <a:ext cx="8736980" cy="4519366"/>
          </a:xfrm>
        </p:spPr>
        <p:txBody>
          <a:bodyPr>
            <a:normAutofit fontScale="85000" lnSpcReduction="20000"/>
          </a:bodyPr>
          <a:lstStyle/>
          <a:p>
            <a:pPr lvl="0"/>
            <a:r>
              <a:rPr lang="en-US" dirty="0"/>
              <a:t>The ruminant stomach is divided into four compartments: the rumen, reticulum, </a:t>
            </a:r>
            <a:r>
              <a:rPr lang="en-US" dirty="0" err="1"/>
              <a:t>omasum</a:t>
            </a:r>
            <a:r>
              <a:rPr lang="en-US" dirty="0"/>
              <a:t> and abomasum.</a:t>
            </a:r>
          </a:p>
          <a:p>
            <a:pPr lvl="1"/>
            <a:r>
              <a:rPr lang="en-US" dirty="0"/>
              <a:t>The </a:t>
            </a:r>
            <a:r>
              <a:rPr lang="en-US" u="sng" dirty="0"/>
              <a:t>rumen</a:t>
            </a:r>
            <a:r>
              <a:rPr lang="en-US" dirty="0"/>
              <a:t> is a </a:t>
            </a:r>
            <a:r>
              <a:rPr lang="en-US" dirty="0" smtClean="0"/>
              <a:t>kind of like a living </a:t>
            </a:r>
            <a:r>
              <a:rPr lang="en-US" dirty="0"/>
              <a:t>microbial fermentation vat.</a:t>
            </a:r>
          </a:p>
          <a:p>
            <a:pPr lvl="1"/>
            <a:r>
              <a:rPr lang="en-US" dirty="0"/>
              <a:t>Inside microbes live in </a:t>
            </a:r>
            <a:r>
              <a:rPr lang="en-US" dirty="0" smtClean="0"/>
              <a:t>an </a:t>
            </a:r>
            <a:r>
              <a:rPr lang="en-US" dirty="0"/>
              <a:t>ideal environment </a:t>
            </a:r>
            <a:r>
              <a:rPr lang="en-US" dirty="0" smtClean="0"/>
              <a:t/>
            </a:r>
            <a:br>
              <a:rPr lang="en-US" dirty="0" smtClean="0"/>
            </a:br>
            <a:r>
              <a:rPr lang="en-US" dirty="0" smtClean="0"/>
              <a:t>where </a:t>
            </a:r>
            <a:r>
              <a:rPr lang="en-US" dirty="0"/>
              <a:t>oxygen, pH, </a:t>
            </a:r>
            <a:r>
              <a:rPr lang="en-US" dirty="0" smtClean="0"/>
              <a:t>temperature</a:t>
            </a:r>
            <a:r>
              <a:rPr lang="en-US" dirty="0"/>
              <a:t>, and food </a:t>
            </a:r>
            <a:r>
              <a:rPr lang="en-US" dirty="0" smtClean="0"/>
              <a:t/>
            </a:r>
            <a:br>
              <a:rPr lang="en-US" dirty="0" smtClean="0"/>
            </a:br>
            <a:r>
              <a:rPr lang="en-US" dirty="0" smtClean="0"/>
              <a:t>are </a:t>
            </a:r>
            <a:r>
              <a:rPr lang="en-US" dirty="0"/>
              <a:t>all closely regulated.  </a:t>
            </a:r>
          </a:p>
          <a:p>
            <a:pPr lvl="1"/>
            <a:r>
              <a:rPr lang="en-US" dirty="0"/>
              <a:t>Fermented feed is either </a:t>
            </a:r>
            <a:r>
              <a:rPr lang="en-US" dirty="0" smtClean="0"/>
              <a:t/>
            </a:r>
            <a:br>
              <a:rPr lang="en-US" dirty="0" smtClean="0"/>
            </a:br>
            <a:r>
              <a:rPr lang="en-US" dirty="0" smtClean="0"/>
              <a:t>absorbed </a:t>
            </a:r>
            <a:r>
              <a:rPr lang="en-US" dirty="0"/>
              <a:t>by the rumen </a:t>
            </a:r>
            <a:r>
              <a:rPr lang="en-US" dirty="0" smtClean="0"/>
              <a:t/>
            </a:r>
            <a:br>
              <a:rPr lang="en-US" dirty="0" smtClean="0"/>
            </a:br>
            <a:r>
              <a:rPr lang="en-US" dirty="0" smtClean="0"/>
              <a:t>itself </a:t>
            </a:r>
            <a:r>
              <a:rPr lang="en-US" dirty="0"/>
              <a:t>or is moved further </a:t>
            </a:r>
            <a:r>
              <a:rPr lang="en-US" dirty="0" smtClean="0"/>
              <a:t/>
            </a:r>
            <a:br>
              <a:rPr lang="en-US" dirty="0" smtClean="0"/>
            </a:br>
            <a:r>
              <a:rPr lang="en-US" dirty="0" smtClean="0"/>
              <a:t>along </a:t>
            </a:r>
            <a:r>
              <a:rPr lang="en-US" dirty="0"/>
              <a:t>the digestive tract </a:t>
            </a:r>
            <a:r>
              <a:rPr lang="en-US" dirty="0" smtClean="0"/>
              <a:t/>
            </a:r>
            <a:br>
              <a:rPr lang="en-US" dirty="0" smtClean="0"/>
            </a:br>
            <a:r>
              <a:rPr lang="en-US" dirty="0" smtClean="0"/>
              <a:t>for </a:t>
            </a:r>
            <a:r>
              <a:rPr lang="en-US" dirty="0"/>
              <a:t>more digestion and </a:t>
            </a:r>
            <a:r>
              <a:rPr lang="en-US" dirty="0" smtClean="0"/>
              <a:t/>
            </a:r>
            <a:br>
              <a:rPr lang="en-US" dirty="0" smtClean="0"/>
            </a:br>
            <a:r>
              <a:rPr lang="en-US" dirty="0" smtClean="0"/>
              <a:t>absorption </a:t>
            </a:r>
            <a:r>
              <a:rPr lang="en-US" dirty="0"/>
              <a:t>downstream.</a:t>
            </a:r>
          </a:p>
        </p:txBody>
      </p:sp>
      <p:sp>
        <p:nvSpPr>
          <p:cNvPr id="5" name="Rectangle 4"/>
          <p:cNvSpPr/>
          <p:nvPr/>
        </p:nvSpPr>
        <p:spPr>
          <a:xfrm>
            <a:off x="2919845" y="6642556"/>
            <a:ext cx="1656223"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2"/>
              </a:rPr>
              <a:t>Source: research.vet.upenn.edu</a:t>
            </a:r>
            <a:endParaRPr lang="en-US" sz="800" i="1" dirty="0"/>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4074240" y="3368903"/>
            <a:ext cx="5143500" cy="3381375"/>
          </a:xfrm>
          <a:prstGeom prst="rect">
            <a:avLst/>
          </a:prstGeom>
        </p:spPr>
      </p:pic>
    </p:spTree>
    <p:extLst>
      <p:ext uri="{BB962C8B-B14F-4D97-AF65-F5344CB8AC3E}">
        <p14:creationId xmlns:p14="http://schemas.microsoft.com/office/powerpoint/2010/main" val="2002306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the Rumen</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The forage will remain in the rumen for about a day. </a:t>
            </a:r>
          </a:p>
          <a:p>
            <a:pPr lvl="1"/>
            <a:r>
              <a:rPr lang="en-US" dirty="0"/>
              <a:t>This is the amount of time needed to fully ferment the cellulose.</a:t>
            </a:r>
          </a:p>
          <a:p>
            <a:pPr lvl="1"/>
            <a:r>
              <a:rPr lang="en-US" dirty="0"/>
              <a:t>As plant matter is broken down, it will sink to the bottom where it can move on to the next chamber of the cow’s stomach.  </a:t>
            </a:r>
          </a:p>
          <a:p>
            <a:pPr lvl="1"/>
            <a:r>
              <a:rPr lang="en-US" u="sng" dirty="0"/>
              <a:t>Ruminal contractions</a:t>
            </a:r>
            <a:r>
              <a:rPr lang="en-US" dirty="0"/>
              <a:t>, in which the rumen contracts and squeezes substances at the bottom to the top of the rumen, ensure complete and even </a:t>
            </a:r>
            <a:r>
              <a:rPr lang="en-US" dirty="0" smtClean="0"/>
              <a:t>fermentation </a:t>
            </a:r>
            <a:r>
              <a:rPr lang="en-US" dirty="0"/>
              <a:t>of the forage.</a:t>
            </a:r>
          </a:p>
          <a:p>
            <a:pPr lvl="1"/>
            <a:r>
              <a:rPr lang="en-US" dirty="0"/>
              <a:t>If a ruminant is injured or </a:t>
            </a:r>
            <a:r>
              <a:rPr lang="en-US" dirty="0" smtClean="0"/>
              <a:t/>
            </a:r>
            <a:br>
              <a:rPr lang="en-US" dirty="0" smtClean="0"/>
            </a:br>
            <a:r>
              <a:rPr lang="en-US" dirty="0" smtClean="0"/>
              <a:t>sick</a:t>
            </a:r>
            <a:r>
              <a:rPr lang="en-US" dirty="0"/>
              <a:t>, or </a:t>
            </a:r>
            <a:r>
              <a:rPr lang="en-US" dirty="0" smtClean="0"/>
              <a:t>if </a:t>
            </a:r>
            <a:r>
              <a:rPr lang="en-US" dirty="0"/>
              <a:t>the rumen </a:t>
            </a:r>
            <a:r>
              <a:rPr lang="en-US" dirty="0" smtClean="0"/>
              <a:t/>
            </a:r>
            <a:br>
              <a:rPr lang="en-US" dirty="0" smtClean="0"/>
            </a:br>
            <a:r>
              <a:rPr lang="en-US" dirty="0" smtClean="0"/>
              <a:t>becomes </a:t>
            </a:r>
            <a:r>
              <a:rPr lang="en-US" dirty="0"/>
              <a:t>too acidic, </a:t>
            </a:r>
            <a:r>
              <a:rPr lang="en-US" dirty="0" smtClean="0"/>
              <a:t/>
            </a:r>
            <a:br>
              <a:rPr lang="en-US" dirty="0" smtClean="0"/>
            </a:br>
            <a:r>
              <a:rPr lang="en-US" dirty="0" smtClean="0"/>
              <a:t>contractions </a:t>
            </a:r>
            <a:r>
              <a:rPr lang="en-US" dirty="0"/>
              <a:t>can slow </a:t>
            </a:r>
            <a:r>
              <a:rPr lang="en-US" dirty="0" smtClean="0"/>
              <a:t/>
            </a:r>
            <a:br>
              <a:rPr lang="en-US" dirty="0" smtClean="0"/>
            </a:br>
            <a:r>
              <a:rPr lang="en-US" dirty="0" smtClean="0"/>
              <a:t>or </a:t>
            </a:r>
            <a:r>
              <a:rPr lang="en-US" dirty="0"/>
              <a:t>cease, </a:t>
            </a:r>
            <a:r>
              <a:rPr lang="en-US" dirty="0" smtClean="0"/>
              <a:t>slowing </a:t>
            </a:r>
            <a:r>
              <a:rPr lang="en-US" dirty="0"/>
              <a:t>or </a:t>
            </a:r>
            <a:r>
              <a:rPr lang="en-US" dirty="0" smtClean="0"/>
              <a:t/>
            </a:r>
            <a:br>
              <a:rPr lang="en-US" dirty="0" smtClean="0"/>
            </a:br>
            <a:r>
              <a:rPr lang="en-US" dirty="0" smtClean="0"/>
              <a:t>stopping </a:t>
            </a:r>
            <a:r>
              <a:rPr lang="en-US" dirty="0"/>
              <a:t>digestion</a:t>
            </a:r>
            <a:r>
              <a:rPr lang="en-US" dirty="0" smtClean="0"/>
              <a:t>.</a:t>
            </a:r>
            <a:endParaRPr lang="en-US" dirty="0"/>
          </a:p>
        </p:txBody>
      </p:sp>
      <p:pic>
        <p:nvPicPr>
          <p:cNvPr id="3074" name="Picture 2" descr="http://research.vet.upenn.edu/Portals/60/images/rumenstra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7160" y="4363314"/>
            <a:ext cx="5196839" cy="26013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19845" y="6642556"/>
            <a:ext cx="1656223"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research.vet.upenn.edu</a:t>
            </a:r>
            <a:endParaRPr lang="en-US" sz="800" i="1" dirty="0"/>
          </a:p>
        </p:txBody>
      </p:sp>
    </p:spTree>
    <p:extLst>
      <p:ext uri="{BB962C8B-B14F-4D97-AF65-F5344CB8AC3E}">
        <p14:creationId xmlns:p14="http://schemas.microsoft.com/office/powerpoint/2010/main" val="10080595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687475"/>
            <a:ext cx="7989752" cy="448152"/>
          </a:xfrm>
        </p:spPr>
        <p:txBody>
          <a:bodyPr>
            <a:normAutofit fontScale="90000"/>
          </a:bodyPr>
          <a:lstStyle/>
          <a:p>
            <a:r>
              <a:rPr lang="en-US" dirty="0" smtClean="0"/>
              <a:t>Nutrition </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Nutrient requirements vary widely from species to species and even from individual to individual in </a:t>
            </a:r>
            <a:r>
              <a:rPr lang="en-US" dirty="0" smtClean="0"/>
              <a:t>many </a:t>
            </a:r>
            <a:r>
              <a:rPr lang="en-US" dirty="0"/>
              <a:t>cases. </a:t>
            </a:r>
          </a:p>
          <a:p>
            <a:pPr lvl="1"/>
            <a:r>
              <a:rPr lang="en-US" dirty="0"/>
              <a:t>The type of species, the environment in which the species is found, the production requirements expected of that species, and even the prior diet of an individual can all affect the nutrient requirements of that species. </a:t>
            </a:r>
          </a:p>
          <a:p>
            <a:pPr lvl="1"/>
            <a:r>
              <a:rPr lang="en-US" dirty="0"/>
              <a:t>The science of </a:t>
            </a:r>
            <a:r>
              <a:rPr lang="en-US" u="sng" dirty="0"/>
              <a:t>nutrition</a:t>
            </a:r>
            <a:r>
              <a:rPr lang="en-US" dirty="0"/>
              <a:t> entails the study of how living organisms acquire and utilize the nutrients that their bodies need in order to properly function. </a:t>
            </a:r>
          </a:p>
          <a:p>
            <a:pPr lvl="1"/>
            <a:r>
              <a:rPr lang="en-US" dirty="0"/>
              <a:t>An </a:t>
            </a:r>
            <a:r>
              <a:rPr lang="en-US" u="sng" dirty="0"/>
              <a:t>animal nutritionist</a:t>
            </a:r>
            <a:r>
              <a:rPr lang="en-US" dirty="0"/>
              <a:t> is a professional who studies the effect of diet on the health, wellbeing and productivity of animals</a:t>
            </a:r>
            <a:r>
              <a:rPr lang="en-US" dirty="0" smtClean="0"/>
              <a:t>.</a:t>
            </a:r>
          </a:p>
          <a:p>
            <a:r>
              <a:rPr lang="en-US" dirty="0" smtClean="0"/>
              <a:t>All </a:t>
            </a:r>
            <a:r>
              <a:rPr lang="en-US" dirty="0"/>
              <a:t>living organisms need strategies to acquire and/or produce each of the following kinds of nutrients: water, carbohydrates, </a:t>
            </a:r>
            <a:r>
              <a:rPr lang="en-US" dirty="0" smtClean="0"/>
              <a:t>fats, proteins</a:t>
            </a:r>
            <a:r>
              <a:rPr lang="en-US" dirty="0"/>
              <a:t>, vitamins, and minerals.</a:t>
            </a:r>
          </a:p>
          <a:p>
            <a:pPr lvl="1"/>
            <a:r>
              <a:rPr lang="en-US" dirty="0"/>
              <a:t>Each of these </a:t>
            </a:r>
            <a:r>
              <a:rPr lang="en-US" dirty="0" smtClean="0"/>
              <a:t>six kinds </a:t>
            </a:r>
            <a:r>
              <a:rPr lang="en-US" dirty="0"/>
              <a:t>of nutrients plays a different </a:t>
            </a:r>
            <a:r>
              <a:rPr lang="en-US" dirty="0" smtClean="0"/>
              <a:t>specific </a:t>
            </a:r>
            <a:r>
              <a:rPr lang="en-US" dirty="0"/>
              <a:t>role in a living organism.</a:t>
            </a:r>
          </a:p>
          <a:p>
            <a:pPr lvl="1"/>
            <a:r>
              <a:rPr lang="en-US" dirty="0"/>
              <a:t>The role played by each nutrient is roughly the same </a:t>
            </a:r>
            <a:r>
              <a:rPr lang="en-US" dirty="0" smtClean="0"/>
              <a:t>no </a:t>
            </a:r>
            <a:br>
              <a:rPr lang="en-US" dirty="0" smtClean="0"/>
            </a:br>
            <a:r>
              <a:rPr lang="en-US" dirty="0" smtClean="0"/>
              <a:t>matter </a:t>
            </a:r>
            <a:r>
              <a:rPr lang="en-US" dirty="0"/>
              <a:t>what the kind of organism. </a:t>
            </a:r>
          </a:p>
          <a:p>
            <a:pPr lvl="1"/>
            <a:r>
              <a:rPr lang="en-US" dirty="0"/>
              <a:t>For example, sugars (a carbohydrate) are the </a:t>
            </a:r>
            <a:r>
              <a:rPr lang="en-US" dirty="0" smtClean="0"/>
              <a:t>primary </a:t>
            </a:r>
            <a:br>
              <a:rPr lang="en-US" dirty="0" smtClean="0"/>
            </a:br>
            <a:r>
              <a:rPr lang="en-US" dirty="0" smtClean="0"/>
              <a:t>source </a:t>
            </a:r>
            <a:r>
              <a:rPr lang="en-US" dirty="0"/>
              <a:t>of dietary energy regardless of if an organism </a:t>
            </a:r>
            <a:r>
              <a:rPr lang="en-US" dirty="0" smtClean="0"/>
              <a:t>is </a:t>
            </a:r>
            <a:r>
              <a:rPr lang="en-US" dirty="0"/>
              <a:t>a </a:t>
            </a:r>
            <a:r>
              <a:rPr lang="en-US" dirty="0" smtClean="0"/>
              <a:t/>
            </a:r>
            <a:br>
              <a:rPr lang="en-US" dirty="0" smtClean="0"/>
            </a:br>
            <a:r>
              <a:rPr lang="en-US" dirty="0" smtClean="0"/>
              <a:t>plant</a:t>
            </a:r>
            <a:r>
              <a:rPr lang="en-US" dirty="0"/>
              <a:t>, animal, or bacteria. </a:t>
            </a:r>
            <a:br>
              <a:rPr lang="en-US" dirty="0"/>
            </a:br>
            <a:endParaRPr lang="en-US" dirty="0"/>
          </a:p>
        </p:txBody>
      </p:sp>
      <p:pic>
        <p:nvPicPr>
          <p:cNvPr id="21506" name="Picture 2" descr="http://www.littlebellemont.com/images/2_heifer_hea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728" t="11161" r="4728" b="11161"/>
          <a:stretch/>
        </p:blipFill>
        <p:spPr bwMode="auto">
          <a:xfrm>
            <a:off x="6179854" y="5029200"/>
            <a:ext cx="2964146" cy="1828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391918" y="6666821"/>
            <a:ext cx="1672253"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www.littlebellemont.com</a:t>
            </a:r>
            <a:endParaRPr lang="en-US" sz="800" i="1" dirty="0"/>
          </a:p>
        </p:txBody>
      </p:sp>
    </p:spTree>
    <p:extLst>
      <p:ext uri="{BB962C8B-B14F-4D97-AF65-F5344CB8AC3E}">
        <p14:creationId xmlns:p14="http://schemas.microsoft.com/office/powerpoint/2010/main" val="16253503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Fermentation</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a:t>Almost all feed ingested by the cow is actually used to feed the microbes in its rumen. </a:t>
            </a:r>
          </a:p>
          <a:p>
            <a:pPr lvl="1"/>
            <a:r>
              <a:rPr lang="en-US" dirty="0"/>
              <a:t>The cow itself gets the waste byproducts from the microbes after they ferment the forage.  </a:t>
            </a:r>
            <a:br>
              <a:rPr lang="en-US" dirty="0"/>
            </a:br>
            <a:endParaRPr lang="en-US" dirty="0"/>
          </a:p>
          <a:p>
            <a:pPr lvl="0"/>
            <a:r>
              <a:rPr lang="en-US" dirty="0"/>
              <a:t>Fermentation occurs under </a:t>
            </a:r>
            <a:r>
              <a:rPr lang="en-US" u="sng" dirty="0"/>
              <a:t>anaerobic</a:t>
            </a:r>
            <a:r>
              <a:rPr lang="en-US" dirty="0"/>
              <a:t> (w/o oxygen) </a:t>
            </a:r>
            <a:r>
              <a:rPr lang="en-US" dirty="0" smtClean="0"/>
              <a:t>conditions.</a:t>
            </a:r>
            <a:endParaRPr lang="en-US" dirty="0"/>
          </a:p>
          <a:p>
            <a:pPr lvl="1"/>
            <a:r>
              <a:rPr lang="en-US" dirty="0"/>
              <a:t>Because of this, the plant matter is </a:t>
            </a:r>
            <a:r>
              <a:rPr lang="en-US" dirty="0" smtClean="0"/>
              <a:t/>
            </a:r>
            <a:br>
              <a:rPr lang="en-US" dirty="0" smtClean="0"/>
            </a:br>
            <a:r>
              <a:rPr lang="en-US" dirty="0" smtClean="0"/>
              <a:t>fermented </a:t>
            </a:r>
            <a:r>
              <a:rPr lang="en-US" dirty="0"/>
              <a:t>into Volatile Fatty Acids, </a:t>
            </a:r>
            <a:r>
              <a:rPr lang="en-US" dirty="0" smtClean="0"/>
              <a:t/>
            </a:r>
            <a:br>
              <a:rPr lang="en-US" dirty="0" smtClean="0"/>
            </a:br>
            <a:r>
              <a:rPr lang="en-US" dirty="0" smtClean="0"/>
              <a:t>or </a:t>
            </a:r>
            <a:r>
              <a:rPr lang="en-US" u="sng" dirty="0"/>
              <a:t>VFAs</a:t>
            </a:r>
            <a:r>
              <a:rPr lang="en-US" dirty="0"/>
              <a:t> (instead of being completely </a:t>
            </a:r>
            <a:r>
              <a:rPr lang="en-US" dirty="0" smtClean="0"/>
              <a:t/>
            </a:r>
            <a:br>
              <a:rPr lang="en-US" dirty="0" smtClean="0"/>
            </a:br>
            <a:r>
              <a:rPr lang="en-US" dirty="0" smtClean="0"/>
              <a:t>respired </a:t>
            </a:r>
            <a:r>
              <a:rPr lang="en-US" dirty="0"/>
              <a:t>into CO</a:t>
            </a:r>
            <a:r>
              <a:rPr lang="en-US" baseline="-25000" dirty="0"/>
              <a:t>2</a:t>
            </a:r>
            <a:r>
              <a:rPr lang="en-US" dirty="0"/>
              <a:t> and H</a:t>
            </a:r>
            <a:r>
              <a:rPr lang="en-US" baseline="-25000" dirty="0"/>
              <a:t>2</a:t>
            </a:r>
            <a:r>
              <a:rPr lang="en-US" dirty="0"/>
              <a:t>O). </a:t>
            </a:r>
          </a:p>
          <a:p>
            <a:pPr lvl="1"/>
            <a:r>
              <a:rPr lang="en-US" dirty="0"/>
              <a:t>VFA’s provide the majority of the </a:t>
            </a:r>
            <a:r>
              <a:rPr lang="en-US" dirty="0" smtClean="0"/>
              <a:t/>
            </a:r>
            <a:br>
              <a:rPr lang="en-US" dirty="0" smtClean="0"/>
            </a:br>
            <a:r>
              <a:rPr lang="en-US" dirty="0" smtClean="0"/>
              <a:t>energy </a:t>
            </a:r>
            <a:r>
              <a:rPr lang="en-US" dirty="0"/>
              <a:t>needs of an herbivore.  </a:t>
            </a:r>
            <a:br>
              <a:rPr lang="en-US" dirty="0"/>
            </a:br>
            <a:endParaRPr lang="en-US" dirty="0"/>
          </a:p>
          <a:p>
            <a:endParaRPr lang="en-US" dirty="0"/>
          </a:p>
        </p:txBody>
      </p:sp>
      <p:pic>
        <p:nvPicPr>
          <p:cNvPr id="6146" name="Picture 2" descr="http://research.vet.upenn.edu/Portals/60/images/vfa_rati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6307" y="4020789"/>
            <a:ext cx="3028036" cy="247586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328120" y="6642556"/>
            <a:ext cx="1656223"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research.vet.upenn.edu</a:t>
            </a:r>
            <a:endParaRPr lang="en-US" sz="800" i="1" dirty="0"/>
          </a:p>
        </p:txBody>
      </p:sp>
    </p:spTree>
    <p:extLst>
      <p:ext uri="{BB962C8B-B14F-4D97-AF65-F5344CB8AC3E}">
        <p14:creationId xmlns:p14="http://schemas.microsoft.com/office/powerpoint/2010/main" val="22758149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VFA’s</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The main product of rumen fermentation of forage are volatile fatty acids, or </a:t>
            </a:r>
            <a:r>
              <a:rPr lang="en-US" u="sng" dirty="0"/>
              <a:t>VFAs</a:t>
            </a:r>
            <a:r>
              <a:rPr lang="en-US" dirty="0"/>
              <a:t>. </a:t>
            </a:r>
          </a:p>
          <a:p>
            <a:pPr lvl="1"/>
            <a:r>
              <a:rPr lang="en-US" dirty="0"/>
              <a:t>VFAs are continuously absorbed by the walls of the rumen and provide the primary source of energy to the </a:t>
            </a:r>
            <a:r>
              <a:rPr lang="en-US" dirty="0" smtClean="0"/>
              <a:t>cow (~70% of the cow’s energy needs).</a:t>
            </a:r>
            <a:endParaRPr lang="en-US" dirty="0"/>
          </a:p>
          <a:p>
            <a:pPr lvl="1"/>
            <a:r>
              <a:rPr lang="en-US" dirty="0"/>
              <a:t>Absorption of VFA’s is also vital because failure to absorb VFAs would lower the pH of the rumen and kill the microbe populations, stopping </a:t>
            </a:r>
            <a:r>
              <a:rPr lang="en-US" dirty="0" smtClean="0"/>
              <a:t>forage </a:t>
            </a:r>
            <a:br>
              <a:rPr lang="en-US" dirty="0" smtClean="0"/>
            </a:br>
            <a:r>
              <a:rPr lang="en-US" dirty="0" smtClean="0"/>
              <a:t>fermentation</a:t>
            </a:r>
            <a:r>
              <a:rPr lang="en-US" dirty="0"/>
              <a:t>.</a:t>
            </a:r>
          </a:p>
          <a:p>
            <a:pPr lvl="1"/>
            <a:r>
              <a:rPr lang="en-US" dirty="0"/>
              <a:t>To absorb VFAs, the walls of the </a:t>
            </a:r>
            <a:r>
              <a:rPr lang="en-US" dirty="0" smtClean="0"/>
              <a:t/>
            </a:r>
            <a:br>
              <a:rPr lang="en-US" dirty="0" smtClean="0"/>
            </a:br>
            <a:r>
              <a:rPr lang="en-US" dirty="0" smtClean="0"/>
              <a:t>rumen </a:t>
            </a:r>
            <a:r>
              <a:rPr lang="en-US" dirty="0"/>
              <a:t>are lined with </a:t>
            </a:r>
            <a:r>
              <a:rPr lang="en-US" u="sng" dirty="0"/>
              <a:t>papillae</a:t>
            </a:r>
            <a:r>
              <a:rPr lang="en-US" dirty="0"/>
              <a:t>, </a:t>
            </a:r>
            <a:r>
              <a:rPr lang="en-US" dirty="0" smtClean="0"/>
              <a:t/>
            </a:r>
            <a:br>
              <a:rPr lang="en-US" dirty="0" smtClean="0"/>
            </a:br>
            <a:r>
              <a:rPr lang="en-US" dirty="0" smtClean="0"/>
              <a:t>small </a:t>
            </a:r>
            <a:r>
              <a:rPr lang="en-US" dirty="0"/>
              <a:t>projections of skin </a:t>
            </a:r>
            <a:r>
              <a:rPr lang="en-US" dirty="0" smtClean="0"/>
              <a:t>that </a:t>
            </a:r>
            <a:br>
              <a:rPr lang="en-US" dirty="0" smtClean="0"/>
            </a:br>
            <a:r>
              <a:rPr lang="en-US" dirty="0" smtClean="0"/>
              <a:t>increase </a:t>
            </a:r>
            <a:r>
              <a:rPr lang="en-US" dirty="0"/>
              <a:t>surface area to increase </a:t>
            </a:r>
            <a:r>
              <a:rPr lang="en-US" dirty="0" smtClean="0"/>
              <a:t/>
            </a:r>
            <a:br>
              <a:rPr lang="en-US" dirty="0" smtClean="0"/>
            </a:br>
            <a:r>
              <a:rPr lang="en-US" dirty="0" smtClean="0"/>
              <a:t>absorption (see image).   </a:t>
            </a:r>
            <a:r>
              <a:rPr lang="en-US" dirty="0"/>
              <a:t/>
            </a:r>
            <a:br>
              <a:rPr lang="en-US" dirty="0"/>
            </a:br>
            <a:endParaRPr lang="en-US" dirty="0"/>
          </a:p>
          <a:p>
            <a:endParaRPr lang="en-US" dirty="0"/>
          </a:p>
        </p:txBody>
      </p:sp>
      <p:pic>
        <p:nvPicPr>
          <p:cNvPr id="5122" name="Picture 2" descr="http://research.vet.upenn.edu/Portals/60/images/rumen_p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7194" y="3749521"/>
            <a:ext cx="3556286" cy="304824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919845" y="6642556"/>
            <a:ext cx="1656223"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research.vet.upenn.edu</a:t>
            </a:r>
            <a:endParaRPr lang="en-US" sz="800" i="1" dirty="0"/>
          </a:p>
        </p:txBody>
      </p:sp>
    </p:spTree>
    <p:extLst>
      <p:ext uri="{BB962C8B-B14F-4D97-AF65-F5344CB8AC3E}">
        <p14:creationId xmlns:p14="http://schemas.microsoft.com/office/powerpoint/2010/main" val="3161873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Rumen Microbes</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The microbes of the rumen are absolutely vital to the health and survival of the cow. Rumen microbes provide 4 key services to a cow:</a:t>
            </a:r>
          </a:p>
          <a:p>
            <a:pPr lvl="1"/>
            <a:r>
              <a:rPr lang="en-US" dirty="0"/>
              <a:t>1. </a:t>
            </a:r>
            <a:r>
              <a:rPr lang="en-US" b="1" dirty="0"/>
              <a:t>Amino acid production</a:t>
            </a:r>
            <a:r>
              <a:rPr lang="en-US" dirty="0"/>
              <a:t>: rumen microbes provide the essential amino acids that a cow’s body cannot make.</a:t>
            </a:r>
          </a:p>
          <a:p>
            <a:pPr lvl="1"/>
            <a:r>
              <a:rPr lang="en-US" dirty="0"/>
              <a:t>2. </a:t>
            </a:r>
            <a:r>
              <a:rPr lang="en-US" b="1" dirty="0"/>
              <a:t>Protein production</a:t>
            </a:r>
            <a:r>
              <a:rPr lang="en-US" dirty="0"/>
              <a:t>: some proteins cannot be made from plant sources.  Microbes can utilize sources of proteins that cows cannot (such as the urea created from protein digestion) to produce more protein for the cow’s body.</a:t>
            </a:r>
          </a:p>
          <a:p>
            <a:pPr lvl="1"/>
            <a:r>
              <a:rPr lang="en-US" dirty="0"/>
              <a:t>3. </a:t>
            </a:r>
            <a:r>
              <a:rPr lang="en-US" b="1" dirty="0"/>
              <a:t>Synthesis of B-vitamins</a:t>
            </a:r>
            <a:r>
              <a:rPr lang="en-US" dirty="0"/>
              <a:t>: without </a:t>
            </a:r>
            <a:br>
              <a:rPr lang="en-US" dirty="0"/>
            </a:br>
            <a:r>
              <a:rPr lang="en-US" dirty="0"/>
              <a:t>microbes, cattle would be deficient</a:t>
            </a:r>
            <a:br>
              <a:rPr lang="en-US" dirty="0"/>
            </a:br>
            <a:r>
              <a:rPr lang="en-US" dirty="0"/>
              <a:t> in all but two of the B vitamins. </a:t>
            </a:r>
          </a:p>
          <a:p>
            <a:pPr lvl="1"/>
            <a:r>
              <a:rPr lang="en-US" dirty="0"/>
              <a:t>4. </a:t>
            </a:r>
            <a:r>
              <a:rPr lang="en-US" b="1" dirty="0"/>
              <a:t>Break-down of cellulose </a:t>
            </a:r>
            <a:r>
              <a:rPr lang="en-US" dirty="0"/>
              <a:t>– rumen </a:t>
            </a:r>
            <a:br>
              <a:rPr lang="en-US" dirty="0"/>
            </a:br>
            <a:r>
              <a:rPr lang="en-US" dirty="0"/>
              <a:t>microbes produce the cellulase </a:t>
            </a:r>
            <a:br>
              <a:rPr lang="en-US" dirty="0"/>
            </a:br>
            <a:r>
              <a:rPr lang="en-US" dirty="0"/>
              <a:t>enzyme needed to break down </a:t>
            </a:r>
            <a:br>
              <a:rPr lang="en-US" dirty="0"/>
            </a:br>
            <a:r>
              <a:rPr lang="en-US" dirty="0"/>
              <a:t>cellulose into digestible glucose.</a:t>
            </a:r>
            <a:br>
              <a:rPr lang="en-US" dirty="0"/>
            </a:br>
            <a:endParaRPr lang="en-US" dirty="0"/>
          </a:p>
          <a:p>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5400732" y="4039096"/>
            <a:ext cx="3743268" cy="2651990"/>
          </a:xfrm>
          <a:prstGeom prst="rect">
            <a:avLst/>
          </a:prstGeom>
        </p:spPr>
      </p:pic>
      <p:sp>
        <p:nvSpPr>
          <p:cNvPr id="5" name="Rectangle 4"/>
          <p:cNvSpPr/>
          <p:nvPr/>
        </p:nvSpPr>
        <p:spPr>
          <a:xfrm>
            <a:off x="7749388" y="6642556"/>
            <a:ext cx="1314784"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en.wikipedia.org</a:t>
            </a:r>
            <a:endParaRPr lang="en-US" sz="800" i="1" dirty="0"/>
          </a:p>
        </p:txBody>
      </p:sp>
    </p:spTree>
    <p:extLst>
      <p:ext uri="{BB962C8B-B14F-4D97-AF65-F5344CB8AC3E}">
        <p14:creationId xmlns:p14="http://schemas.microsoft.com/office/powerpoint/2010/main" val="3104736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Rumen Development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In young cattle (0-3 months old),  the rumen is not yet developed.</a:t>
            </a:r>
          </a:p>
          <a:p>
            <a:pPr lvl="1"/>
            <a:r>
              <a:rPr lang="en-US" dirty="0" smtClean="0"/>
              <a:t>The esophagus and reticulum form a muscular tube called </a:t>
            </a:r>
            <a:r>
              <a:rPr lang="en-US" dirty="0"/>
              <a:t>the </a:t>
            </a:r>
            <a:r>
              <a:rPr lang="en-US" u="sng" dirty="0" smtClean="0"/>
              <a:t>esophageal groove</a:t>
            </a:r>
            <a:r>
              <a:rPr lang="en-US" dirty="0" smtClean="0"/>
              <a:t> that bypasses the rumen and goes directly to the abomasum. </a:t>
            </a:r>
          </a:p>
          <a:p>
            <a:pPr lvl="1"/>
            <a:r>
              <a:rPr lang="en-US" dirty="0"/>
              <a:t>This prevents </a:t>
            </a:r>
            <a:r>
              <a:rPr lang="en-US" dirty="0" smtClean="0"/>
              <a:t>the mother’s milk from </a:t>
            </a:r>
            <a:r>
              <a:rPr lang="en-US" dirty="0"/>
              <a:t>being fermented or soured by the ruminal </a:t>
            </a:r>
            <a:r>
              <a:rPr lang="en-US" dirty="0" smtClean="0"/>
              <a:t>microorganisms when consumed by the calf. </a:t>
            </a:r>
          </a:p>
          <a:p>
            <a:pPr lvl="1"/>
            <a:r>
              <a:rPr lang="en-US" dirty="0" smtClean="0"/>
              <a:t>The calf must acquire microbes for its rumen in this three-month period. </a:t>
            </a:r>
          </a:p>
          <a:p>
            <a:pPr lvl="1"/>
            <a:r>
              <a:rPr lang="en-US" dirty="0" smtClean="0"/>
              <a:t>It is believed that these microbes come from the environment and from licking by the mother of the calf. </a:t>
            </a:r>
          </a:p>
          <a:p>
            <a:r>
              <a:rPr lang="en-US" dirty="0" smtClean="0"/>
              <a:t>As the calf matures, the rumen and </a:t>
            </a:r>
            <a:r>
              <a:rPr lang="en-US" dirty="0" err="1" smtClean="0"/>
              <a:t>omasum</a:t>
            </a:r>
            <a:r>
              <a:rPr lang="en-US" dirty="0" smtClean="0"/>
              <a:t> will become larger and more muscular. </a:t>
            </a:r>
          </a:p>
          <a:p>
            <a:pPr lvl="1"/>
            <a:r>
              <a:rPr lang="en-US" dirty="0" smtClean="0"/>
              <a:t>Rumen papillae will lengthen </a:t>
            </a:r>
            <a:br>
              <a:rPr lang="en-US" dirty="0" smtClean="0"/>
            </a:br>
            <a:r>
              <a:rPr lang="en-US" dirty="0" smtClean="0"/>
              <a:t>and decrease in number as </a:t>
            </a:r>
            <a:br>
              <a:rPr lang="en-US" dirty="0" smtClean="0"/>
            </a:br>
            <a:r>
              <a:rPr lang="en-US" dirty="0" smtClean="0"/>
              <a:t>part of rumen development. </a:t>
            </a:r>
          </a:p>
          <a:p>
            <a:pPr lvl="1"/>
            <a:r>
              <a:rPr lang="en-US" dirty="0" smtClean="0"/>
              <a:t>Until the rumen and </a:t>
            </a:r>
            <a:r>
              <a:rPr lang="en-US" dirty="0" err="1" smtClean="0"/>
              <a:t>omasum</a:t>
            </a:r>
            <a:r>
              <a:rPr lang="en-US" dirty="0" smtClean="0"/>
              <a:t> </a:t>
            </a:r>
            <a:br>
              <a:rPr lang="en-US" dirty="0" smtClean="0"/>
            </a:br>
            <a:r>
              <a:rPr lang="en-US" dirty="0" smtClean="0"/>
              <a:t>completely develop, young calves </a:t>
            </a:r>
            <a:br>
              <a:rPr lang="en-US" dirty="0" smtClean="0"/>
            </a:br>
            <a:r>
              <a:rPr lang="en-US" dirty="0" smtClean="0"/>
              <a:t>depend on milk and easy-to-digest </a:t>
            </a:r>
            <a:br>
              <a:rPr lang="en-US" dirty="0" smtClean="0"/>
            </a:br>
            <a:r>
              <a:rPr lang="en-US" dirty="0" smtClean="0"/>
              <a:t>grains to meet their energy needs. </a:t>
            </a:r>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4394098" y="4335378"/>
            <a:ext cx="4749902" cy="2724418"/>
          </a:xfrm>
          <a:prstGeom prst="rect">
            <a:avLst/>
          </a:prstGeom>
        </p:spPr>
      </p:pic>
      <p:sp>
        <p:nvSpPr>
          <p:cNvPr id="5" name="Rectangle 4"/>
          <p:cNvSpPr/>
          <p:nvPr/>
        </p:nvSpPr>
        <p:spPr>
          <a:xfrm>
            <a:off x="8076079" y="6583364"/>
            <a:ext cx="1067921"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calfcare.ca</a:t>
            </a:r>
            <a:endParaRPr lang="en-US" sz="800" i="1" dirty="0"/>
          </a:p>
        </p:txBody>
      </p:sp>
    </p:spTree>
    <p:extLst>
      <p:ext uri="{BB962C8B-B14F-4D97-AF65-F5344CB8AC3E}">
        <p14:creationId xmlns:p14="http://schemas.microsoft.com/office/powerpoint/2010/main" val="898205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Reticulum &amp; </a:t>
            </a:r>
            <a:r>
              <a:rPr lang="en-US" dirty="0" err="1" smtClean="0"/>
              <a:t>Omasum</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The </a:t>
            </a:r>
            <a:r>
              <a:rPr lang="en-US" u="sng" dirty="0"/>
              <a:t>reticulum</a:t>
            </a:r>
            <a:r>
              <a:rPr lang="en-US" dirty="0"/>
              <a:t> is a tough, lower portion of the rumen and is considered the second chamber </a:t>
            </a:r>
            <a:r>
              <a:rPr lang="en-US" dirty="0" smtClean="0"/>
              <a:t>of </a:t>
            </a:r>
            <a:r>
              <a:rPr lang="en-US" dirty="0"/>
              <a:t>a cow’s </a:t>
            </a:r>
            <a:r>
              <a:rPr lang="en-US" dirty="0" smtClean="0"/>
              <a:t>stomach (top image).</a:t>
            </a:r>
            <a:endParaRPr lang="en-US" dirty="0"/>
          </a:p>
          <a:p>
            <a:pPr lvl="1"/>
            <a:r>
              <a:rPr lang="en-US" dirty="0"/>
              <a:t>The reticulum ‘catches’ foreign objects and prevents them from causing further harm downstream of the rumen. </a:t>
            </a:r>
          </a:p>
          <a:p>
            <a:pPr lvl="1"/>
            <a:r>
              <a:rPr lang="en-US" dirty="0"/>
              <a:t>It has a tough, honey-comb structure that is puncture-resistant.</a:t>
            </a:r>
            <a:br>
              <a:rPr lang="en-US" dirty="0"/>
            </a:br>
            <a:endParaRPr lang="en-US" dirty="0"/>
          </a:p>
          <a:p>
            <a:pPr lvl="0"/>
            <a:r>
              <a:rPr lang="en-US" dirty="0"/>
              <a:t>After day-old forage is fermented in the rumen, </a:t>
            </a:r>
            <a:r>
              <a:rPr lang="en-US" dirty="0" smtClean="0"/>
              <a:t/>
            </a:r>
            <a:br>
              <a:rPr lang="en-US" dirty="0" smtClean="0"/>
            </a:br>
            <a:r>
              <a:rPr lang="en-US" dirty="0" smtClean="0"/>
              <a:t>it </a:t>
            </a:r>
            <a:r>
              <a:rPr lang="en-US" dirty="0"/>
              <a:t>moves on to the third chamber, the </a:t>
            </a:r>
            <a:r>
              <a:rPr lang="en-US" u="sng" dirty="0" err="1"/>
              <a:t>omasum</a:t>
            </a:r>
            <a:r>
              <a:rPr lang="en-US" dirty="0"/>
              <a:t>.</a:t>
            </a:r>
          </a:p>
          <a:p>
            <a:pPr lvl="1"/>
            <a:r>
              <a:rPr lang="en-US" dirty="0"/>
              <a:t>The </a:t>
            </a:r>
            <a:r>
              <a:rPr lang="en-US" dirty="0" err="1"/>
              <a:t>omasum</a:t>
            </a:r>
            <a:r>
              <a:rPr lang="en-US" dirty="0"/>
              <a:t> resembles pages of an open book. </a:t>
            </a:r>
          </a:p>
          <a:p>
            <a:pPr lvl="1"/>
            <a:r>
              <a:rPr lang="en-US" dirty="0"/>
              <a:t>The rumen will inject a soupy mixture of partially </a:t>
            </a:r>
            <a:r>
              <a:rPr lang="en-US" dirty="0" smtClean="0"/>
              <a:t/>
            </a:r>
            <a:br>
              <a:rPr lang="en-US" dirty="0" smtClean="0"/>
            </a:br>
            <a:r>
              <a:rPr lang="en-US" dirty="0" smtClean="0"/>
              <a:t>digested </a:t>
            </a:r>
            <a:r>
              <a:rPr lang="en-US" dirty="0"/>
              <a:t>forage and microbes into this structure. </a:t>
            </a:r>
          </a:p>
          <a:p>
            <a:pPr lvl="1"/>
            <a:r>
              <a:rPr lang="en-US" dirty="0"/>
              <a:t>The main job of the </a:t>
            </a:r>
            <a:r>
              <a:rPr lang="en-US" dirty="0" err="1"/>
              <a:t>omasum</a:t>
            </a:r>
            <a:r>
              <a:rPr lang="en-US" dirty="0"/>
              <a:t> is the absorption </a:t>
            </a:r>
            <a:r>
              <a:rPr lang="en-US" dirty="0" smtClean="0"/>
              <a:t/>
            </a:r>
            <a:br>
              <a:rPr lang="en-US" dirty="0" smtClean="0"/>
            </a:br>
            <a:r>
              <a:rPr lang="en-US" dirty="0" smtClean="0"/>
              <a:t>of </a:t>
            </a:r>
            <a:r>
              <a:rPr lang="en-US" dirty="0"/>
              <a:t>water, volatile fatty acids, and </a:t>
            </a:r>
            <a:r>
              <a:rPr lang="en-US" dirty="0" smtClean="0"/>
              <a:t>other </a:t>
            </a:r>
            <a:r>
              <a:rPr lang="en-US" dirty="0"/>
              <a:t>nutrients.</a:t>
            </a:r>
          </a:p>
          <a:p>
            <a:pPr lvl="1"/>
            <a:r>
              <a:rPr lang="en-US" dirty="0"/>
              <a:t>The folds trap digested particles to maximize </a:t>
            </a:r>
            <a:r>
              <a:rPr lang="en-US" dirty="0" smtClean="0"/>
              <a:t/>
            </a:r>
            <a:br>
              <a:rPr lang="en-US" dirty="0" smtClean="0"/>
            </a:br>
            <a:r>
              <a:rPr lang="en-US" dirty="0" smtClean="0"/>
              <a:t>absorption</a:t>
            </a:r>
            <a:r>
              <a:rPr lang="en-US" dirty="0"/>
              <a:t>.</a:t>
            </a:r>
            <a:br>
              <a:rPr lang="en-US" dirty="0"/>
            </a:br>
            <a:endParaRPr lang="en-US" dirty="0"/>
          </a:p>
          <a:p>
            <a:endParaRPr lang="en-US" dirty="0"/>
          </a:p>
        </p:txBody>
      </p:sp>
      <p:pic>
        <p:nvPicPr>
          <p:cNvPr id="2050" name="Picture 2" descr="http://www.abpoffal.com/wp-content/uploads/2013/02/omasum-horizontal.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95" t="20710" r="2895" b="26491"/>
          <a:stretch/>
        </p:blipFill>
        <p:spPr bwMode="auto">
          <a:xfrm>
            <a:off x="6054736" y="4968240"/>
            <a:ext cx="3074024" cy="17228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573379" y="6691086"/>
            <a:ext cx="1410964"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www.abpoffal.com</a:t>
            </a:r>
            <a:endParaRPr lang="en-US" sz="800" i="1" dirty="0"/>
          </a:p>
        </p:txBody>
      </p:sp>
      <p:pic>
        <p:nvPicPr>
          <p:cNvPr id="2052" name="Picture 4" descr="http://mandydenelzen.com/wp-content/uploads/2014/05/Mandy_den_Elzen_Reticulum.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15040" y="2610395"/>
            <a:ext cx="3105687" cy="209876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630965" y="4493716"/>
            <a:ext cx="1521570"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5"/>
              </a:rPr>
              <a:t>Source: mandydenelzen.com</a:t>
            </a:r>
            <a:endParaRPr lang="en-US" sz="800" i="1" dirty="0"/>
          </a:p>
        </p:txBody>
      </p:sp>
    </p:spTree>
    <p:extLst>
      <p:ext uri="{BB962C8B-B14F-4D97-AF65-F5344CB8AC3E}">
        <p14:creationId xmlns:p14="http://schemas.microsoft.com/office/powerpoint/2010/main" val="2324536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Abomasum and Small Intestine</a:t>
            </a:r>
            <a:endParaRPr lang="en-US" dirty="0"/>
          </a:p>
        </p:txBody>
      </p:sp>
      <p:sp>
        <p:nvSpPr>
          <p:cNvPr id="3" name="Content Placeholder 2"/>
          <p:cNvSpPr>
            <a:spLocks noGrp="1"/>
          </p:cNvSpPr>
          <p:nvPr>
            <p:ph idx="1"/>
          </p:nvPr>
        </p:nvSpPr>
        <p:spPr>
          <a:xfrm>
            <a:off x="155923" y="1350492"/>
            <a:ext cx="8736980" cy="5340594"/>
          </a:xfrm>
        </p:spPr>
        <p:txBody>
          <a:bodyPr>
            <a:normAutofit fontScale="62500" lnSpcReduction="20000"/>
          </a:bodyPr>
          <a:lstStyle/>
          <a:p>
            <a:pPr lvl="0"/>
            <a:r>
              <a:rPr lang="en-US" dirty="0"/>
              <a:t>The </a:t>
            </a:r>
            <a:r>
              <a:rPr lang="en-US" u="sng" dirty="0"/>
              <a:t>abomasum</a:t>
            </a:r>
            <a:r>
              <a:rPr lang="en-US" dirty="0"/>
              <a:t> of a cow is the fourth chamber and the “true” stomach and operates much like human stomachs by secreting acid and digestive </a:t>
            </a:r>
            <a:r>
              <a:rPr lang="en-US" dirty="0" smtClean="0"/>
              <a:t>enzymes. </a:t>
            </a:r>
            <a:endParaRPr lang="en-US" dirty="0"/>
          </a:p>
          <a:p>
            <a:pPr lvl="1"/>
            <a:r>
              <a:rPr lang="en-US" dirty="0"/>
              <a:t>What makes a cow’s abomasum unique is that it must handle far more bacteria than human stomachs because of the soupy forage/microbe mixture that is passed on from the rumen.  </a:t>
            </a:r>
          </a:p>
          <a:p>
            <a:pPr lvl="1"/>
            <a:r>
              <a:rPr lang="en-US" dirty="0"/>
              <a:t>To handle this large quantity of bacteria, the abomasum secretes </a:t>
            </a:r>
            <a:r>
              <a:rPr lang="en-US" u="sng" dirty="0"/>
              <a:t>lysozyme</a:t>
            </a:r>
            <a:r>
              <a:rPr lang="en-US" dirty="0"/>
              <a:t>, an enzyme that breaks </a:t>
            </a:r>
            <a:r>
              <a:rPr lang="en-US" dirty="0" smtClean="0"/>
              <a:t>down </a:t>
            </a:r>
            <a:r>
              <a:rPr lang="en-US" dirty="0"/>
              <a:t>bacterial cell walls. </a:t>
            </a:r>
          </a:p>
          <a:p>
            <a:pPr lvl="0"/>
            <a:r>
              <a:rPr lang="en-US" dirty="0"/>
              <a:t>After the abomasum, plant matter will enter the </a:t>
            </a:r>
            <a:r>
              <a:rPr lang="en-US" u="sng" dirty="0"/>
              <a:t>small </a:t>
            </a:r>
            <a:r>
              <a:rPr lang="en-US" u="sng" dirty="0" smtClean="0"/>
              <a:t>intestine.</a:t>
            </a:r>
            <a:r>
              <a:rPr lang="en-US" dirty="0" smtClean="0"/>
              <a:t> </a:t>
            </a:r>
            <a:endParaRPr lang="en-US" dirty="0"/>
          </a:p>
          <a:p>
            <a:pPr lvl="1"/>
            <a:r>
              <a:rPr lang="en-US" dirty="0"/>
              <a:t>Enzymes from the pancreas and intestinal walls, and bile from the liver will be used to further digest the plant matter.  </a:t>
            </a:r>
          </a:p>
          <a:p>
            <a:pPr lvl="1"/>
            <a:r>
              <a:rPr lang="en-US" dirty="0" smtClean="0"/>
              <a:t>Protein</a:t>
            </a:r>
            <a:r>
              <a:rPr lang="en-US" dirty="0"/>
              <a:t>, starch, sugars, and fats will be </a:t>
            </a:r>
            <a:r>
              <a:rPr lang="en-US" dirty="0" smtClean="0"/>
              <a:t>further digested </a:t>
            </a:r>
            <a:br>
              <a:rPr lang="en-US" dirty="0" smtClean="0"/>
            </a:br>
            <a:r>
              <a:rPr lang="en-US" dirty="0" smtClean="0"/>
              <a:t>and </a:t>
            </a:r>
            <a:r>
              <a:rPr lang="en-US" dirty="0"/>
              <a:t>sent into the bloodstream to be used by cells. </a:t>
            </a:r>
            <a:endParaRPr lang="en-US" dirty="0" smtClean="0"/>
          </a:p>
          <a:p>
            <a:pPr lvl="1"/>
            <a:r>
              <a:rPr lang="en-US" dirty="0" smtClean="0"/>
              <a:t>The small intestine contains </a:t>
            </a:r>
            <a:r>
              <a:rPr lang="en-US" dirty="0"/>
              <a:t>numerous "finger-like" </a:t>
            </a:r>
            <a:r>
              <a:rPr lang="en-US" dirty="0" smtClean="0"/>
              <a:t/>
            </a:r>
            <a:br>
              <a:rPr lang="en-US" dirty="0" smtClean="0"/>
            </a:br>
            <a:r>
              <a:rPr lang="en-US" dirty="0" smtClean="0"/>
              <a:t>projections </a:t>
            </a:r>
            <a:r>
              <a:rPr lang="en-US" dirty="0"/>
              <a:t>called </a:t>
            </a:r>
            <a:r>
              <a:rPr lang="en-US" u="sng" dirty="0" smtClean="0"/>
              <a:t>villi</a:t>
            </a:r>
            <a:r>
              <a:rPr lang="en-US" dirty="0" smtClean="0"/>
              <a:t> (similar to the papillae in the </a:t>
            </a:r>
            <a:br>
              <a:rPr lang="en-US" dirty="0" smtClean="0"/>
            </a:br>
            <a:r>
              <a:rPr lang="en-US" dirty="0" smtClean="0"/>
              <a:t>rumen) that increase </a:t>
            </a:r>
            <a:r>
              <a:rPr lang="en-US" dirty="0"/>
              <a:t>intestinal surface area to aid in </a:t>
            </a:r>
            <a:r>
              <a:rPr lang="en-US" dirty="0" smtClean="0"/>
              <a:t/>
            </a:r>
            <a:br>
              <a:rPr lang="en-US" dirty="0" smtClean="0"/>
            </a:br>
            <a:r>
              <a:rPr lang="en-US" dirty="0" smtClean="0"/>
              <a:t>nutrient </a:t>
            </a:r>
            <a:r>
              <a:rPr lang="en-US" dirty="0"/>
              <a:t>absorption. </a:t>
            </a:r>
            <a:endParaRPr lang="en-US" dirty="0" smtClean="0"/>
          </a:p>
          <a:p>
            <a:pPr lvl="1"/>
            <a:r>
              <a:rPr lang="en-US" dirty="0" smtClean="0"/>
              <a:t>Muscular </a:t>
            </a:r>
            <a:r>
              <a:rPr lang="en-US" dirty="0"/>
              <a:t>contractions </a:t>
            </a:r>
            <a:r>
              <a:rPr lang="en-US" dirty="0" smtClean="0"/>
              <a:t>of the intestine mix the </a:t>
            </a:r>
            <a:br>
              <a:rPr lang="en-US" dirty="0" smtClean="0"/>
            </a:br>
            <a:r>
              <a:rPr lang="en-US" dirty="0" smtClean="0"/>
              <a:t>digested food and move it along the tract. </a:t>
            </a:r>
            <a:r>
              <a:rPr lang="en-US" dirty="0"/>
              <a:t/>
            </a:r>
            <a:br>
              <a:rPr lang="en-US" dirty="0"/>
            </a:br>
            <a:endParaRPr lang="en-US" dirty="0"/>
          </a:p>
          <a:p>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5634671" y="4249150"/>
            <a:ext cx="3639354" cy="2578370"/>
          </a:xfrm>
          <a:prstGeom prst="rect">
            <a:avLst/>
          </a:prstGeom>
        </p:spPr>
      </p:pic>
      <p:sp>
        <p:nvSpPr>
          <p:cNvPr id="5" name="Rectangle 4"/>
          <p:cNvSpPr/>
          <p:nvPr/>
        </p:nvSpPr>
        <p:spPr>
          <a:xfrm>
            <a:off x="7917028" y="6679505"/>
            <a:ext cx="1314784"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en.wikipedia.org</a:t>
            </a:r>
            <a:endParaRPr lang="en-US" sz="800" i="1" dirty="0"/>
          </a:p>
        </p:txBody>
      </p:sp>
    </p:spTree>
    <p:extLst>
      <p:ext uri="{BB962C8B-B14F-4D97-AF65-F5344CB8AC3E}">
        <p14:creationId xmlns:p14="http://schemas.microsoft.com/office/powerpoint/2010/main" val="2920827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Large Intestine</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Any plant matter that remains after the small intestine will be passed on to the </a:t>
            </a:r>
            <a:r>
              <a:rPr lang="en-US" u="sng" dirty="0"/>
              <a:t>large intestine</a:t>
            </a:r>
            <a:r>
              <a:rPr lang="en-US" dirty="0"/>
              <a:t>. </a:t>
            </a:r>
          </a:p>
          <a:p>
            <a:pPr lvl="1"/>
            <a:r>
              <a:rPr lang="en-US" dirty="0"/>
              <a:t>This is the </a:t>
            </a:r>
            <a:r>
              <a:rPr lang="en-US" i="1" dirty="0"/>
              <a:t>second</a:t>
            </a:r>
            <a:r>
              <a:rPr lang="en-US" dirty="0"/>
              <a:t> site of fermentation (after the rumen) with </a:t>
            </a:r>
            <a:r>
              <a:rPr lang="en-US" dirty="0" smtClean="0"/>
              <a:t>a small amount of VFA production.</a:t>
            </a:r>
          </a:p>
          <a:p>
            <a:pPr lvl="2"/>
            <a:r>
              <a:rPr lang="en-US" dirty="0" smtClean="0"/>
              <a:t>In post-gastric fermenters like horses, this is where most of the fermentation occurs.</a:t>
            </a:r>
            <a:endParaRPr lang="en-US" dirty="0"/>
          </a:p>
          <a:p>
            <a:r>
              <a:rPr lang="en-US" dirty="0" smtClean="0"/>
              <a:t>The large intestine is </a:t>
            </a:r>
            <a:r>
              <a:rPr lang="en-US" dirty="0"/>
              <a:t>also where excess water is reabsorbed.  </a:t>
            </a:r>
          </a:p>
          <a:p>
            <a:pPr lvl="1"/>
            <a:r>
              <a:rPr lang="en-US" dirty="0"/>
              <a:t>Water must be reabsorbed after </a:t>
            </a:r>
            <a:r>
              <a:rPr lang="en-US" dirty="0" smtClean="0"/>
              <a:t/>
            </a:r>
            <a:br>
              <a:rPr lang="en-US" dirty="0" smtClean="0"/>
            </a:br>
            <a:r>
              <a:rPr lang="en-US" dirty="0" smtClean="0"/>
              <a:t>digestion </a:t>
            </a:r>
            <a:r>
              <a:rPr lang="en-US" dirty="0"/>
              <a:t>in order to keep the </a:t>
            </a:r>
            <a:r>
              <a:rPr lang="en-US" dirty="0" smtClean="0"/>
              <a:t/>
            </a:r>
            <a:br>
              <a:rPr lang="en-US" dirty="0" smtClean="0"/>
            </a:br>
            <a:r>
              <a:rPr lang="en-US" dirty="0" smtClean="0"/>
              <a:t>body </a:t>
            </a:r>
            <a:r>
              <a:rPr lang="en-US" dirty="0"/>
              <a:t>of the ruminant </a:t>
            </a:r>
            <a:r>
              <a:rPr lang="en-US" dirty="0" smtClean="0"/>
              <a:t>hydrated</a:t>
            </a:r>
            <a:r>
              <a:rPr lang="en-US" dirty="0"/>
              <a:t>.  </a:t>
            </a:r>
          </a:p>
          <a:p>
            <a:pPr lvl="1"/>
            <a:r>
              <a:rPr lang="en-US" dirty="0"/>
              <a:t>Inflammation of the walls </a:t>
            </a:r>
            <a:r>
              <a:rPr lang="en-US" dirty="0" smtClean="0"/>
              <a:t/>
            </a:r>
            <a:br>
              <a:rPr lang="en-US" dirty="0" smtClean="0"/>
            </a:br>
            <a:r>
              <a:rPr lang="en-US" dirty="0" smtClean="0"/>
              <a:t>of </a:t>
            </a:r>
            <a:r>
              <a:rPr lang="en-US" dirty="0"/>
              <a:t>the </a:t>
            </a:r>
            <a:r>
              <a:rPr lang="en-US" dirty="0" smtClean="0"/>
              <a:t>large </a:t>
            </a:r>
            <a:r>
              <a:rPr lang="en-US" dirty="0"/>
              <a:t>intestine can </a:t>
            </a:r>
            <a:r>
              <a:rPr lang="en-US" dirty="0" smtClean="0"/>
              <a:t/>
            </a:r>
            <a:br>
              <a:rPr lang="en-US" dirty="0" smtClean="0"/>
            </a:br>
            <a:r>
              <a:rPr lang="en-US" dirty="0" smtClean="0"/>
              <a:t>quickly </a:t>
            </a:r>
            <a:r>
              <a:rPr lang="en-US" dirty="0"/>
              <a:t>lead </a:t>
            </a:r>
            <a:r>
              <a:rPr lang="en-US" dirty="0" smtClean="0"/>
              <a:t>to </a:t>
            </a:r>
            <a:r>
              <a:rPr lang="en-US" dirty="0"/>
              <a:t>dehydration </a:t>
            </a:r>
            <a:r>
              <a:rPr lang="en-US" dirty="0" smtClean="0"/>
              <a:t/>
            </a:r>
            <a:br>
              <a:rPr lang="en-US" dirty="0" smtClean="0"/>
            </a:br>
            <a:r>
              <a:rPr lang="en-US" dirty="0" smtClean="0"/>
              <a:t>and </a:t>
            </a:r>
            <a:r>
              <a:rPr lang="en-US" dirty="0"/>
              <a:t>possible death.  </a:t>
            </a:r>
            <a:endParaRPr lang="en-US" dirty="0" smtClean="0"/>
          </a:p>
          <a:p>
            <a:r>
              <a:rPr lang="en-US" dirty="0" smtClean="0"/>
              <a:t>Any plant matter that </a:t>
            </a:r>
            <a:br>
              <a:rPr lang="en-US" dirty="0" smtClean="0"/>
            </a:br>
            <a:r>
              <a:rPr lang="en-US" dirty="0" smtClean="0"/>
              <a:t>remains at this point is </a:t>
            </a:r>
            <a:br>
              <a:rPr lang="en-US" dirty="0" smtClean="0"/>
            </a:br>
            <a:r>
              <a:rPr lang="en-US" dirty="0" smtClean="0"/>
              <a:t>excreted as manure. </a:t>
            </a:r>
            <a:r>
              <a:rPr lang="en-US" dirty="0"/>
              <a:t/>
            </a:r>
            <a:br>
              <a:rPr lang="en-US" dirty="0"/>
            </a:br>
            <a:endParaRPr lang="en-US" dirty="0"/>
          </a:p>
          <a:p>
            <a:endParaRPr lang="en-US" dirty="0"/>
          </a:p>
        </p:txBody>
      </p:sp>
      <p:pic>
        <p:nvPicPr>
          <p:cNvPr id="9218" name="Picture 2" descr="http://sci.waikato.ac.nz/farm/images/ruminant%20digestive%20tract.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37573" y="3295650"/>
            <a:ext cx="4906427" cy="35623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715726" y="6642556"/>
            <a:ext cx="1348446"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sci.waikato.ac.nz</a:t>
            </a:r>
            <a:endParaRPr lang="en-US" sz="800" i="1" dirty="0"/>
          </a:p>
        </p:txBody>
      </p:sp>
    </p:spTree>
    <p:extLst>
      <p:ext uri="{BB962C8B-B14F-4D97-AF65-F5344CB8AC3E}">
        <p14:creationId xmlns:p14="http://schemas.microsoft.com/office/powerpoint/2010/main" val="2468938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Works Cited</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Nutrient </a:t>
            </a:r>
            <a:r>
              <a:rPr lang="en-US" dirty="0"/>
              <a:t>Requirements of Dairy Cattle:: Seventh Revised Edition, 2001</a:t>
            </a:r>
          </a:p>
          <a:p>
            <a:r>
              <a:rPr lang="en-US" u="sng" dirty="0">
                <a:hlinkClick r:id="rId2"/>
              </a:rPr>
              <a:t>http://dairy.ifas.ufl.edu/rns/2012/1SchwabRNS2012.pdf</a:t>
            </a:r>
            <a:endParaRPr lang="en-US" dirty="0"/>
          </a:p>
          <a:p>
            <a:r>
              <a:rPr lang="en-US" u="sng" dirty="0">
                <a:hlinkClick r:id="rId3"/>
              </a:rPr>
              <a:t>http://www.extension.org/pages/11231/current-status-of-amino-acid-requirement-models-for-lactating-dairy-cows#.VQbVglV4pBY</a:t>
            </a:r>
            <a:endParaRPr lang="en-US" dirty="0"/>
          </a:p>
          <a:p>
            <a:r>
              <a:rPr lang="en-US" u="sng" dirty="0">
                <a:hlinkClick r:id="rId4"/>
              </a:rPr>
              <a:t>http://www.vetmed.vt.edu/vth/sa/clin/cp_handouts/Nutrition_Adult_Dog.pdf</a:t>
            </a:r>
            <a:endParaRPr lang="en-US" dirty="0"/>
          </a:p>
          <a:p>
            <a:r>
              <a:rPr lang="en-US" u="sng" dirty="0">
                <a:hlinkClick r:id="rId5"/>
              </a:rPr>
              <a:t>http://msucares.com/pubs/publications/p2504.pdf</a:t>
            </a:r>
            <a:endParaRPr lang="en-US" dirty="0"/>
          </a:p>
          <a:p>
            <a:r>
              <a:rPr lang="en-US" u="sng" dirty="0">
                <a:hlinkClick r:id="rId6"/>
              </a:rPr>
              <a:t>http://animalscience-old.tamu.edu/beef-skillathon/nutrition_digestivesystem.html</a:t>
            </a:r>
            <a:endParaRPr lang="en-US" dirty="0"/>
          </a:p>
          <a:p>
            <a:r>
              <a:rPr lang="en-US" u="sng" dirty="0">
                <a:hlinkClick r:id="rId7"/>
              </a:rPr>
              <a:t>http://pods.dasnr.okstate.edu/docushare/dsweb/Get/Document-2032/E-861web.pdf</a:t>
            </a:r>
            <a:endParaRPr lang="en-US" dirty="0"/>
          </a:p>
          <a:p>
            <a:r>
              <a:rPr lang="en-US" u="sng" dirty="0">
                <a:hlinkClick r:id="rId8"/>
              </a:rPr>
              <a:t>http://www.allaboutfeed.net/Nutrition/Feed-Additives/2012/10/Choline--An-Essential-Nutrient-for-Transition-Dairy-Cows-1096114W/</a:t>
            </a:r>
            <a:endParaRPr lang="en-US" dirty="0"/>
          </a:p>
          <a:p>
            <a:r>
              <a:rPr lang="en-US" u="sng" dirty="0">
                <a:hlinkClick r:id="rId9"/>
              </a:rPr>
              <a:t>https://www.ipni.net/ppiweb/bcrops.nsf/$webindex/E43DC23D55DD68BF852568F00067C088/$file/98-3p32.pdf</a:t>
            </a:r>
            <a:endParaRPr lang="en-US" dirty="0"/>
          </a:p>
          <a:p>
            <a:r>
              <a:rPr lang="en-US" u="sng" dirty="0">
                <a:hlinkClick r:id="rId10"/>
              </a:rPr>
              <a:t>http://www.ucv.ve/fileadmin/user_upload/facultad_agronomia/Producion_Animal/Vitamins_in_Animal_and_Human_Nutrition.pdf</a:t>
            </a:r>
            <a:endParaRPr lang="en-US" dirty="0"/>
          </a:p>
          <a:p>
            <a:r>
              <a:rPr lang="en-US" u="sng" dirty="0">
                <a:hlinkClick r:id="rId11"/>
              </a:rPr>
              <a:t>http://www.chicagoagr.org/ourpages/auto/2011/3/14/56334481/The%20importance%20of%20proteins_%20minerals%20and%20vitamins.pdf</a:t>
            </a:r>
            <a:endParaRPr lang="en-US" dirty="0"/>
          </a:p>
          <a:p>
            <a:r>
              <a:rPr lang="en-US" u="sng" dirty="0">
                <a:hlinkClick r:id="rId12"/>
              </a:rPr>
              <a:t>http://www.ansc.purdue.edu/courses/ansc221v/minerals.htm</a:t>
            </a:r>
            <a:endParaRPr lang="en-US" dirty="0"/>
          </a:p>
          <a:p>
            <a:r>
              <a:rPr lang="en-US" u="sng" dirty="0">
                <a:hlinkClick r:id="rId13"/>
              </a:rPr>
              <a:t>http://dairycares.com/issue/climate-change</a:t>
            </a:r>
            <a:endParaRPr lang="en-US" dirty="0"/>
          </a:p>
          <a:p>
            <a:r>
              <a:rPr lang="en-US" u="sng" dirty="0">
                <a:hlinkClick r:id="rId14"/>
              </a:rPr>
              <a:t>http://</a:t>
            </a:r>
            <a:r>
              <a:rPr lang="en-US" u="sng" dirty="0" smtClean="0">
                <a:hlinkClick r:id="rId14"/>
              </a:rPr>
              <a:t>news.psu.edu/story/306497/2014/03/04/earth-and-environment/penn-state-led-project-aimed-reducing-greenhouse-gases</a:t>
            </a:r>
            <a:endParaRPr lang="en-US" u="sng" dirty="0" smtClean="0"/>
          </a:p>
          <a:p>
            <a:r>
              <a:rPr lang="en-US" b="0" dirty="0">
                <a:hlinkClick r:id="rId15"/>
              </a:rPr>
              <a:t>http://</a:t>
            </a:r>
            <a:r>
              <a:rPr lang="en-US" b="0" dirty="0" smtClean="0">
                <a:hlinkClick r:id="rId15"/>
              </a:rPr>
              <a:t>www.vivo.colostate.edu/hbooks/pathphys/digestion/herbivores/rumination.html</a:t>
            </a:r>
            <a:endParaRPr lang="en-US" b="0" dirty="0" smtClean="0"/>
          </a:p>
          <a:p>
            <a:endParaRPr lang="en-US" b="0" dirty="0"/>
          </a:p>
        </p:txBody>
      </p:sp>
    </p:spTree>
    <p:extLst>
      <p:ext uri="{BB962C8B-B14F-4D97-AF65-F5344CB8AC3E}">
        <p14:creationId xmlns:p14="http://schemas.microsoft.com/office/powerpoint/2010/main" val="2950392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Water &amp; Carbohydrates</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Water is necessary for regulation of body temperature, growth, reproduction, lactation, digestion, lubrication of joints, eyesight, and as a cleansing agent. </a:t>
            </a:r>
          </a:p>
          <a:p>
            <a:pPr lvl="1"/>
            <a:r>
              <a:rPr lang="en-US" dirty="0"/>
              <a:t>Limiting water intake can depress animal performance more quickly and drastically than any other nutrient deficiency.</a:t>
            </a:r>
          </a:p>
          <a:p>
            <a:pPr lvl="1"/>
            <a:r>
              <a:rPr lang="en-US" dirty="0"/>
              <a:t>Low quality water will result in reduced water and feed consumption.</a:t>
            </a:r>
          </a:p>
          <a:p>
            <a:pPr lvl="1"/>
            <a:r>
              <a:rPr lang="en-US" dirty="0" err="1"/>
              <a:t>Waterers</a:t>
            </a:r>
            <a:r>
              <a:rPr lang="en-US" dirty="0"/>
              <a:t> for animals should be elevated to ensure cleanliness and to prevent contamination and the spread of disease. </a:t>
            </a:r>
          </a:p>
          <a:p>
            <a:pPr lvl="0"/>
            <a:r>
              <a:rPr lang="en-US" dirty="0"/>
              <a:t>Carbohydrates are the primary source of energy for an animal. </a:t>
            </a:r>
          </a:p>
          <a:p>
            <a:pPr lvl="1"/>
            <a:r>
              <a:rPr lang="en-US" u="sng" dirty="0"/>
              <a:t>Carbohydrates</a:t>
            </a:r>
            <a:r>
              <a:rPr lang="en-US" dirty="0"/>
              <a:t> are composed of sugars, starches, and fiber (cellulose). </a:t>
            </a:r>
            <a:endParaRPr lang="en-US" dirty="0" smtClean="0"/>
          </a:p>
          <a:p>
            <a:pPr lvl="1"/>
            <a:r>
              <a:rPr lang="en-US" dirty="0" smtClean="0"/>
              <a:t>Carbohydrates are broken down into individual glucose molecules by digestive enzymes. </a:t>
            </a:r>
            <a:endParaRPr lang="en-US" dirty="0"/>
          </a:p>
          <a:p>
            <a:pPr lvl="1"/>
            <a:r>
              <a:rPr lang="en-US" dirty="0"/>
              <a:t>Carbohydrates are most prevalent in grains and vegetables, but can also be found in smaller amounts in other types of foods (for example, milk contains lactose (milk sugar), which is a carbohydrate). </a:t>
            </a:r>
          </a:p>
          <a:p>
            <a:pPr lvl="1"/>
            <a:r>
              <a:rPr lang="en-US" dirty="0"/>
              <a:t>If an animal’s diet is too low in carbohydrates, </a:t>
            </a:r>
            <a:r>
              <a:rPr lang="en-US" dirty="0" smtClean="0"/>
              <a:t/>
            </a:r>
            <a:br>
              <a:rPr lang="en-US" dirty="0" smtClean="0"/>
            </a:br>
            <a:r>
              <a:rPr lang="en-US" dirty="0" smtClean="0"/>
              <a:t>their </a:t>
            </a:r>
            <a:r>
              <a:rPr lang="en-US" dirty="0"/>
              <a:t>body will begin to utilize proteins as an </a:t>
            </a:r>
            <a:r>
              <a:rPr lang="en-US" dirty="0" smtClean="0"/>
              <a:t/>
            </a:r>
            <a:br>
              <a:rPr lang="en-US" dirty="0" smtClean="0"/>
            </a:br>
            <a:r>
              <a:rPr lang="en-US" dirty="0" smtClean="0"/>
              <a:t>inefficient </a:t>
            </a:r>
            <a:r>
              <a:rPr lang="en-US" dirty="0"/>
              <a:t>source of energy, reducing the </a:t>
            </a:r>
            <a:r>
              <a:rPr lang="en-US" dirty="0" smtClean="0"/>
              <a:t/>
            </a:r>
            <a:br>
              <a:rPr lang="en-US" dirty="0" smtClean="0"/>
            </a:br>
            <a:r>
              <a:rPr lang="en-US" dirty="0" smtClean="0"/>
              <a:t>availability </a:t>
            </a:r>
            <a:r>
              <a:rPr lang="en-US" dirty="0"/>
              <a:t>of this nutrient for other purposes. </a:t>
            </a:r>
            <a:br>
              <a:rPr lang="en-US" dirty="0"/>
            </a:br>
            <a:endParaRPr lang="en-US" dirty="0"/>
          </a:p>
        </p:txBody>
      </p:sp>
      <p:pic>
        <p:nvPicPr>
          <p:cNvPr id="15362" name="Picture 2" descr="http://www.passmyexams.co.uk/GCSE/biology/images/glucose_molecu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9419" y="5263208"/>
            <a:ext cx="3834581" cy="15338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20078" y="6642556"/>
            <a:ext cx="1752403"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www.passmyexams.co.uk</a:t>
            </a:r>
            <a:endParaRPr lang="en-US" sz="800" i="1" dirty="0"/>
          </a:p>
        </p:txBody>
      </p:sp>
    </p:spTree>
    <p:extLst>
      <p:ext uri="{BB962C8B-B14F-4D97-AF65-F5344CB8AC3E}">
        <p14:creationId xmlns:p14="http://schemas.microsoft.com/office/powerpoint/2010/main" val="2641196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Fats &amp; Proteins</a:t>
            </a:r>
            <a:endParaRPr lang="en-US" dirty="0"/>
          </a:p>
        </p:txBody>
      </p:sp>
      <p:sp>
        <p:nvSpPr>
          <p:cNvPr id="3" name="Content Placeholder 2"/>
          <p:cNvSpPr>
            <a:spLocks noGrp="1"/>
          </p:cNvSpPr>
          <p:nvPr>
            <p:ph idx="1"/>
          </p:nvPr>
        </p:nvSpPr>
        <p:spPr/>
        <p:txBody>
          <a:bodyPr>
            <a:normAutofit fontScale="62500" lnSpcReduction="20000"/>
          </a:bodyPr>
          <a:lstStyle/>
          <a:p>
            <a:pPr lvl="0"/>
            <a:r>
              <a:rPr lang="en-US" u="sng" dirty="0"/>
              <a:t>Fats</a:t>
            </a:r>
            <a:r>
              <a:rPr lang="en-US" dirty="0"/>
              <a:t> can also serve as a source of energy in some animals. </a:t>
            </a:r>
          </a:p>
          <a:p>
            <a:pPr lvl="1"/>
            <a:r>
              <a:rPr lang="en-US" dirty="0"/>
              <a:t>The amount of fat in an animal’s diet depends primarily on the animal’s digestive tract and feeding behaviors. </a:t>
            </a:r>
          </a:p>
          <a:p>
            <a:pPr lvl="1"/>
            <a:r>
              <a:rPr lang="en-US" dirty="0"/>
              <a:t>Fat is more likely to comprise a larger percentage of the energy requirements of a carnivore like a dog or cat as opposed to herbivores like cattle and goats. </a:t>
            </a:r>
          </a:p>
          <a:p>
            <a:pPr lvl="1"/>
            <a:r>
              <a:rPr lang="en-US" dirty="0"/>
              <a:t>However, fats can be a valuable source of energy for cattle in addition to </a:t>
            </a:r>
            <a:r>
              <a:rPr lang="en-US" dirty="0" smtClean="0"/>
              <a:t>carbohydrates</a:t>
            </a:r>
            <a:r>
              <a:rPr lang="en-US" dirty="0"/>
              <a:t> </a:t>
            </a:r>
            <a:r>
              <a:rPr lang="en-US" dirty="0" smtClean="0"/>
              <a:t>due to the increased energy required for production. </a:t>
            </a:r>
            <a:endParaRPr lang="en-US" dirty="0"/>
          </a:p>
          <a:p>
            <a:pPr lvl="1"/>
            <a:r>
              <a:rPr lang="en-US" dirty="0"/>
              <a:t>Common additives to the diets of cattle, including cotton seed and dried distillers grains, can provide an energy boost to aid cattle in energy-demanding situations such as pregnancy and lactation. </a:t>
            </a:r>
            <a:endParaRPr lang="en-US" dirty="0" smtClean="0"/>
          </a:p>
          <a:p>
            <a:pPr lvl="0"/>
            <a:r>
              <a:rPr lang="en-US" u="sng" dirty="0"/>
              <a:t>Dietary proteins</a:t>
            </a:r>
            <a:r>
              <a:rPr lang="en-US" dirty="0"/>
              <a:t> are the ‘building blocks’ of tissue in animals. </a:t>
            </a:r>
          </a:p>
          <a:p>
            <a:pPr lvl="1"/>
            <a:r>
              <a:rPr lang="en-US" dirty="0"/>
              <a:t>Proteins are the functional molecules in an organism’s body. </a:t>
            </a:r>
          </a:p>
          <a:p>
            <a:pPr lvl="1"/>
            <a:r>
              <a:rPr lang="en-US" dirty="0"/>
              <a:t>Proteins do most of the work in cells and are </a:t>
            </a:r>
            <a:r>
              <a:rPr lang="en-US" dirty="0" smtClean="0"/>
              <a:t>required </a:t>
            </a:r>
            <a:r>
              <a:rPr lang="en-US" dirty="0"/>
              <a:t>for the structure, function, and </a:t>
            </a:r>
            <a:r>
              <a:rPr lang="en-US" dirty="0" smtClean="0"/>
              <a:t>regulation of </a:t>
            </a:r>
            <a:r>
              <a:rPr lang="en-US" dirty="0"/>
              <a:t>the body's tissues and organs. </a:t>
            </a:r>
          </a:p>
          <a:p>
            <a:pPr lvl="1"/>
            <a:r>
              <a:rPr lang="en-US" dirty="0"/>
              <a:t>Proteins are made up of chains of hundreds </a:t>
            </a:r>
            <a:r>
              <a:rPr lang="en-US" dirty="0" smtClean="0"/>
              <a:t/>
            </a:r>
            <a:br>
              <a:rPr lang="en-US" dirty="0" smtClean="0"/>
            </a:br>
            <a:r>
              <a:rPr lang="en-US" dirty="0" smtClean="0"/>
              <a:t>or thousands </a:t>
            </a:r>
            <a:r>
              <a:rPr lang="en-US" dirty="0"/>
              <a:t>of molecules called </a:t>
            </a:r>
            <a:r>
              <a:rPr lang="en-US" u="sng" dirty="0" smtClean="0"/>
              <a:t>amino acids</a:t>
            </a:r>
            <a:r>
              <a:rPr lang="en-US" dirty="0" smtClean="0"/>
              <a:t>, </a:t>
            </a:r>
            <a:br>
              <a:rPr lang="en-US" dirty="0" smtClean="0"/>
            </a:br>
            <a:r>
              <a:rPr lang="en-US" dirty="0" smtClean="0"/>
              <a:t>which serve as the ‘building blocks’ of proteins.</a:t>
            </a:r>
            <a:r>
              <a:rPr lang="en-US" dirty="0"/>
              <a:t/>
            </a:r>
            <a:br>
              <a:rPr lang="en-US" dirty="0"/>
            </a:br>
            <a:r>
              <a:rPr lang="en-US" dirty="0"/>
              <a:t/>
            </a:r>
            <a:br>
              <a:rPr lang="en-US" dirty="0"/>
            </a:br>
            <a:endParaRPr lang="en-US" dirty="0"/>
          </a:p>
        </p:txBody>
      </p:sp>
      <p:pic>
        <p:nvPicPr>
          <p:cNvPr id="16386" name="Picture 2" descr="http://media.tumblr.com/tumblr_l64vreObhS1qcn2o1.jpg"/>
          <p:cNvPicPr>
            <a:picLocks noChangeAspect="1" noChangeArrowheads="1"/>
          </p:cNvPicPr>
          <p:nvPr/>
        </p:nvPicPr>
        <p:blipFill rotWithShape="1">
          <a:blip r:embed="rId2">
            <a:extLst>
              <a:ext uri="{28A0092B-C50C-407E-A947-70E740481C1C}">
                <a14:useLocalDpi xmlns:a14="http://schemas.microsoft.com/office/drawing/2010/main" val="0"/>
              </a:ext>
            </a:extLst>
          </a:blip>
          <a:srcRect t="12621" b="9041"/>
          <a:stretch/>
        </p:blipFill>
        <p:spPr bwMode="auto">
          <a:xfrm>
            <a:off x="5589637" y="5250426"/>
            <a:ext cx="3394706" cy="151048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30071" y="6545464"/>
            <a:ext cx="2159566"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www.worldaccordingtomaggie.com</a:t>
            </a:r>
            <a:endParaRPr lang="en-US" sz="800" i="1" dirty="0"/>
          </a:p>
        </p:txBody>
      </p:sp>
    </p:spTree>
    <p:extLst>
      <p:ext uri="{BB962C8B-B14F-4D97-AF65-F5344CB8AC3E}">
        <p14:creationId xmlns:p14="http://schemas.microsoft.com/office/powerpoint/2010/main" val="4202813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Amino Acids</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There are 27 amino acids that exist; however, most species do not utilize all of these amino acids in their diet. </a:t>
            </a:r>
          </a:p>
          <a:p>
            <a:pPr lvl="1"/>
            <a:r>
              <a:rPr lang="en-US" dirty="0"/>
              <a:t>Cattle utilize 20 amino acids to produce their proteins while dogs consume 23 amino acids. </a:t>
            </a:r>
            <a:r>
              <a:rPr lang="en-US" dirty="0" smtClean="0"/>
              <a:t> The </a:t>
            </a:r>
            <a:r>
              <a:rPr lang="en-US" dirty="0"/>
              <a:t>amino acids consumed by any animal can be categorized as essential amino acids or nonessential amino acids. </a:t>
            </a:r>
          </a:p>
          <a:p>
            <a:pPr lvl="1"/>
            <a:r>
              <a:rPr lang="en-US" u="sng" dirty="0"/>
              <a:t>Essential amino</a:t>
            </a:r>
            <a:r>
              <a:rPr lang="en-US" dirty="0"/>
              <a:t> acids are those that cannot be made by that animal and must be consumed by the animal in order to form the proteins that it needs to survive</a:t>
            </a:r>
          </a:p>
          <a:p>
            <a:pPr lvl="2"/>
            <a:r>
              <a:rPr lang="en-US" dirty="0"/>
              <a:t>In cattle, 10 amino acids are considered essential amino acids. </a:t>
            </a:r>
            <a:r>
              <a:rPr lang="en-US" dirty="0" smtClean="0"/>
              <a:t> While </a:t>
            </a:r>
            <a:r>
              <a:rPr lang="en-US" dirty="0"/>
              <a:t>cattle can make some of these 10 amino </a:t>
            </a:r>
            <a:r>
              <a:rPr lang="en-US" dirty="0" smtClean="0"/>
              <a:t>acids</a:t>
            </a:r>
            <a:r>
              <a:rPr lang="en-US" dirty="0"/>
              <a:t>, </a:t>
            </a:r>
            <a:r>
              <a:rPr lang="en-US" dirty="0" smtClean="0"/>
              <a:t>they </a:t>
            </a:r>
            <a:r>
              <a:rPr lang="en-US" dirty="0"/>
              <a:t>cannot </a:t>
            </a:r>
            <a:r>
              <a:rPr lang="en-US" dirty="0" smtClean="0"/>
              <a:t>do </a:t>
            </a:r>
            <a:r>
              <a:rPr lang="en-US" dirty="0"/>
              <a:t>so at a rate that meets their bodily </a:t>
            </a:r>
            <a:r>
              <a:rPr lang="en-US" dirty="0" smtClean="0"/>
              <a:t>needs</a:t>
            </a:r>
            <a:r>
              <a:rPr lang="en-US" dirty="0"/>
              <a:t>, especially during high growth or </a:t>
            </a:r>
            <a:r>
              <a:rPr lang="en-US" dirty="0" smtClean="0"/>
              <a:t>high </a:t>
            </a:r>
            <a:r>
              <a:rPr lang="en-US" dirty="0"/>
              <a:t>production. </a:t>
            </a:r>
            <a:r>
              <a:rPr lang="en-US" dirty="0" smtClean="0"/>
              <a:t/>
            </a:r>
            <a:br>
              <a:rPr lang="en-US" dirty="0" smtClean="0"/>
            </a:br>
            <a:endParaRPr lang="en-US" dirty="0"/>
          </a:p>
          <a:p>
            <a:pPr lvl="1"/>
            <a:r>
              <a:rPr lang="en-US" u="sng" dirty="0"/>
              <a:t>Nonessential amino acids</a:t>
            </a:r>
            <a:r>
              <a:rPr lang="en-US" dirty="0"/>
              <a:t> </a:t>
            </a:r>
            <a:r>
              <a:rPr lang="en-US" dirty="0" smtClean="0"/>
              <a:t/>
            </a:r>
            <a:br>
              <a:rPr lang="en-US" dirty="0" smtClean="0"/>
            </a:br>
            <a:r>
              <a:rPr lang="en-US" dirty="0" smtClean="0"/>
              <a:t>are </a:t>
            </a:r>
            <a:r>
              <a:rPr lang="en-US" dirty="0"/>
              <a:t>those that can be </a:t>
            </a:r>
            <a:r>
              <a:rPr lang="en-US" dirty="0" smtClean="0"/>
              <a:t/>
            </a:r>
            <a:br>
              <a:rPr lang="en-US" dirty="0" smtClean="0"/>
            </a:br>
            <a:r>
              <a:rPr lang="en-US" dirty="0" smtClean="0"/>
              <a:t>synthesized </a:t>
            </a:r>
            <a:r>
              <a:rPr lang="en-US" dirty="0"/>
              <a:t>by the animal </a:t>
            </a:r>
            <a:r>
              <a:rPr lang="en-US" dirty="0" smtClean="0"/>
              <a:t/>
            </a:r>
            <a:br>
              <a:rPr lang="en-US" dirty="0" smtClean="0"/>
            </a:br>
            <a:r>
              <a:rPr lang="en-US" dirty="0" smtClean="0"/>
              <a:t>if </a:t>
            </a:r>
            <a:r>
              <a:rPr lang="en-US" dirty="0"/>
              <a:t>they are not consumed </a:t>
            </a:r>
            <a:r>
              <a:rPr lang="en-US" dirty="0" smtClean="0"/>
              <a:t/>
            </a:r>
            <a:br>
              <a:rPr lang="en-US" dirty="0" smtClean="0"/>
            </a:br>
            <a:r>
              <a:rPr lang="en-US" dirty="0" smtClean="0"/>
              <a:t>in </a:t>
            </a:r>
            <a:r>
              <a:rPr lang="en-US" dirty="0"/>
              <a:t>the animal’s diet. </a:t>
            </a:r>
            <a:endParaRPr lang="en-US" dirty="0" smtClean="0"/>
          </a:p>
          <a:p>
            <a:endParaRPr lang="en-US" dirty="0"/>
          </a:p>
        </p:txBody>
      </p:sp>
      <p:pic>
        <p:nvPicPr>
          <p:cNvPr id="17410" name="Picture 2" descr="http://images.tutorvista.com/cms/images/38/functions-of-amino-acids.PNG"/>
          <p:cNvPicPr>
            <a:picLocks noChangeAspect="1" noChangeArrowheads="1"/>
          </p:cNvPicPr>
          <p:nvPr/>
        </p:nvPicPr>
        <p:blipFill rotWithShape="1">
          <a:blip r:embed="rId2">
            <a:extLst>
              <a:ext uri="{28A0092B-C50C-407E-A947-70E740481C1C}">
                <a14:useLocalDpi xmlns:a14="http://schemas.microsoft.com/office/drawing/2010/main" val="0"/>
              </a:ext>
            </a:extLst>
          </a:blip>
          <a:srcRect b="11737"/>
          <a:stretch/>
        </p:blipFill>
        <p:spPr bwMode="auto">
          <a:xfrm>
            <a:off x="3794401" y="4359579"/>
            <a:ext cx="5189941" cy="24642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65521" y="6649730"/>
            <a:ext cx="1678665"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chemistry.tutorvista.com</a:t>
            </a:r>
            <a:endParaRPr lang="en-US" sz="800" i="1" dirty="0"/>
          </a:p>
        </p:txBody>
      </p:sp>
    </p:spTree>
    <p:extLst>
      <p:ext uri="{BB962C8B-B14F-4D97-AF65-F5344CB8AC3E}">
        <p14:creationId xmlns:p14="http://schemas.microsoft.com/office/powerpoint/2010/main" val="784044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Proteins &amp; Vitamins</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Protein can serve as a source of energy if the dietary supply of fats and/or carbohydrates is too low or the supply of proteins is too high.</a:t>
            </a:r>
          </a:p>
          <a:p>
            <a:pPr lvl="1"/>
            <a:r>
              <a:rPr lang="en-US" dirty="0"/>
              <a:t>However, proteins are a far less efficient source of energy than carbohydrates or fats. </a:t>
            </a:r>
          </a:p>
          <a:p>
            <a:pPr lvl="1"/>
            <a:r>
              <a:rPr lang="en-US" dirty="0"/>
              <a:t>The use of proteins for energy is one form of </a:t>
            </a:r>
            <a:r>
              <a:rPr lang="en-US" u="sng" dirty="0"/>
              <a:t>catabolism</a:t>
            </a:r>
            <a:r>
              <a:rPr lang="en-US" dirty="0"/>
              <a:t> (the breakdown of proteins during digestion). </a:t>
            </a:r>
          </a:p>
          <a:p>
            <a:pPr lvl="1"/>
            <a:r>
              <a:rPr lang="en-US" dirty="0"/>
              <a:t>This is different from protein </a:t>
            </a:r>
            <a:r>
              <a:rPr lang="en-US" u="sng" dirty="0"/>
              <a:t>anabolism</a:t>
            </a:r>
            <a:r>
              <a:rPr lang="en-US" dirty="0"/>
              <a:t>, which is the process in which proteins are assembled from amino acids into their functional versions. </a:t>
            </a:r>
            <a:endParaRPr lang="en-US" dirty="0" smtClean="0"/>
          </a:p>
          <a:p>
            <a:pPr lvl="0"/>
            <a:r>
              <a:rPr lang="en-US" u="sng" dirty="0" smtClean="0"/>
              <a:t>Vitamins</a:t>
            </a:r>
            <a:r>
              <a:rPr lang="en-US" dirty="0" smtClean="0"/>
              <a:t> </a:t>
            </a:r>
            <a:r>
              <a:rPr lang="en-US" dirty="0"/>
              <a:t>are a class of unique organic molecules that are required in small amounts in an animal’s diet and serve as catalysts for bodily reactions such as regulating bodily functions, supporting the immune system, acquiring other nutrients from the diet, and more. </a:t>
            </a:r>
          </a:p>
          <a:p>
            <a:pPr lvl="1"/>
            <a:r>
              <a:rPr lang="en-US" dirty="0"/>
              <a:t>A </a:t>
            </a:r>
            <a:r>
              <a:rPr lang="en-US" u="sng" dirty="0"/>
              <a:t>catalyst</a:t>
            </a:r>
            <a:r>
              <a:rPr lang="en-US" dirty="0"/>
              <a:t> is a substance that increases the rate of a chemical </a:t>
            </a:r>
            <a:r>
              <a:rPr lang="en-US" dirty="0" smtClean="0"/>
              <a:t/>
            </a:r>
            <a:br>
              <a:rPr lang="en-US" dirty="0" smtClean="0"/>
            </a:br>
            <a:r>
              <a:rPr lang="en-US" dirty="0" smtClean="0"/>
              <a:t>reaction </a:t>
            </a:r>
            <a:r>
              <a:rPr lang="en-US" dirty="0"/>
              <a:t>without </a:t>
            </a:r>
            <a:r>
              <a:rPr lang="en-US" dirty="0" smtClean="0"/>
              <a:t>undergoing </a:t>
            </a:r>
            <a:r>
              <a:rPr lang="en-US" dirty="0"/>
              <a:t>any permanent chemical </a:t>
            </a:r>
            <a:r>
              <a:rPr lang="en-US" dirty="0" smtClean="0"/>
              <a:t>change</a:t>
            </a:r>
            <a:r>
              <a:rPr lang="en-US" dirty="0"/>
              <a:t>.</a:t>
            </a:r>
          </a:p>
          <a:p>
            <a:pPr lvl="1"/>
            <a:r>
              <a:rPr lang="en-US" dirty="0"/>
              <a:t>Unlike proteins, carbohydrates, and fats, vitamins do not </a:t>
            </a:r>
            <a:r>
              <a:rPr lang="en-US" dirty="0" smtClean="0"/>
              <a:t/>
            </a:r>
            <a:br>
              <a:rPr lang="en-US" dirty="0" smtClean="0"/>
            </a:br>
            <a:r>
              <a:rPr lang="en-US" dirty="0" smtClean="0"/>
              <a:t>have a </a:t>
            </a:r>
            <a:r>
              <a:rPr lang="en-US" dirty="0"/>
              <a:t>common structure or molecular characteristic; </a:t>
            </a:r>
            <a:r>
              <a:rPr lang="en-US" dirty="0" smtClean="0"/>
              <a:t/>
            </a:r>
            <a:br>
              <a:rPr lang="en-US" dirty="0" smtClean="0"/>
            </a:br>
            <a:r>
              <a:rPr lang="en-US" dirty="0" smtClean="0"/>
              <a:t>instead vitamins </a:t>
            </a:r>
            <a:r>
              <a:rPr lang="en-US" dirty="0"/>
              <a:t>are </a:t>
            </a:r>
            <a:r>
              <a:rPr lang="en-US" dirty="0" smtClean="0"/>
              <a:t>usually grouped </a:t>
            </a:r>
            <a:r>
              <a:rPr lang="en-US" dirty="0"/>
              <a:t>by their </a:t>
            </a:r>
            <a:r>
              <a:rPr lang="en-US" dirty="0" smtClean="0"/>
              <a:t>function. </a:t>
            </a:r>
            <a:endParaRPr lang="en-US" dirty="0"/>
          </a:p>
          <a:p>
            <a:pPr lvl="1"/>
            <a:r>
              <a:rPr lang="en-US" dirty="0"/>
              <a:t>Vitamins can be categorized as either fat soluble or water </a:t>
            </a:r>
            <a:r>
              <a:rPr lang="en-US" dirty="0" smtClean="0"/>
              <a:t/>
            </a:r>
            <a:br>
              <a:rPr lang="en-US" dirty="0" smtClean="0"/>
            </a:br>
            <a:r>
              <a:rPr lang="en-US" dirty="0" smtClean="0"/>
              <a:t>soluble</a:t>
            </a:r>
            <a:r>
              <a:rPr lang="en-US" dirty="0"/>
              <a:t>. </a:t>
            </a:r>
            <a:br>
              <a:rPr lang="en-US" dirty="0"/>
            </a:br>
            <a:endParaRPr lang="en-US" dirty="0"/>
          </a:p>
        </p:txBody>
      </p:sp>
      <p:pic>
        <p:nvPicPr>
          <p:cNvPr id="22530" name="Picture 2" descr="http://ch302.cm.utexas.edu/images302/Catalyst_effect.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2102" y="4051268"/>
            <a:ext cx="2896558" cy="267029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763460" y="6642556"/>
            <a:ext cx="1552028"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ch302.cm.utexas.edu</a:t>
            </a:r>
            <a:endParaRPr lang="en-US" sz="800" i="1" dirty="0"/>
          </a:p>
        </p:txBody>
      </p:sp>
    </p:spTree>
    <p:extLst>
      <p:ext uri="{BB962C8B-B14F-4D97-AF65-F5344CB8AC3E}">
        <p14:creationId xmlns:p14="http://schemas.microsoft.com/office/powerpoint/2010/main" val="3315335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Fat Soluble Vitamins </a:t>
            </a:r>
            <a:endParaRPr lang="en-US" dirty="0"/>
          </a:p>
        </p:txBody>
      </p:sp>
      <p:sp>
        <p:nvSpPr>
          <p:cNvPr id="3" name="Content Placeholder 2"/>
          <p:cNvSpPr>
            <a:spLocks noGrp="1"/>
          </p:cNvSpPr>
          <p:nvPr>
            <p:ph idx="1"/>
          </p:nvPr>
        </p:nvSpPr>
        <p:spPr/>
        <p:txBody>
          <a:bodyPr>
            <a:normAutofit fontScale="77500" lnSpcReduction="20000"/>
          </a:bodyPr>
          <a:lstStyle/>
          <a:p>
            <a:pPr lvl="0"/>
            <a:r>
              <a:rPr lang="en-US" u="sng" dirty="0"/>
              <a:t>Fat soluble vitamins</a:t>
            </a:r>
            <a:r>
              <a:rPr lang="en-US" dirty="0"/>
              <a:t> are stored in the fat and are released as needed. </a:t>
            </a:r>
          </a:p>
          <a:p>
            <a:pPr lvl="1"/>
            <a:r>
              <a:rPr lang="en-US" dirty="0"/>
              <a:t>Fat soluble vitamins include A, D, E, and K. </a:t>
            </a:r>
          </a:p>
          <a:p>
            <a:pPr lvl="1"/>
            <a:r>
              <a:rPr lang="en-US" u="sng" dirty="0"/>
              <a:t>Vitamin A</a:t>
            </a:r>
            <a:r>
              <a:rPr lang="en-US" dirty="0"/>
              <a:t> is necessary for proper bone formation, bodily growth, eyes and vision, skin and hoof tissue repair, and energy metabolism. </a:t>
            </a:r>
          </a:p>
          <a:p>
            <a:pPr lvl="1"/>
            <a:r>
              <a:rPr lang="en-US" u="sng" dirty="0"/>
              <a:t>Vitamin D</a:t>
            </a:r>
            <a:r>
              <a:rPr lang="en-US" dirty="0"/>
              <a:t> is needed for bone growth and maintenance because it aids with calcium absorption (which is why milk is usually fortified with Vitamin D). </a:t>
            </a:r>
            <a:r>
              <a:rPr lang="en-US" dirty="0" smtClean="0"/>
              <a:t> Additionally</a:t>
            </a:r>
            <a:r>
              <a:rPr lang="en-US" dirty="0"/>
              <a:t>, Vitamin D is needed to metabolize carbohydrates for energy, and it aids the immune system. </a:t>
            </a:r>
          </a:p>
          <a:p>
            <a:pPr lvl="1"/>
            <a:r>
              <a:rPr lang="en-US" u="sng" dirty="0"/>
              <a:t>Vitamin E</a:t>
            </a:r>
            <a:r>
              <a:rPr lang="en-US" dirty="0"/>
              <a:t> serves as an antioxidant, aids in the formation of biological membranes, and is important for muscle growth and structure. </a:t>
            </a:r>
          </a:p>
          <a:p>
            <a:pPr lvl="1"/>
            <a:r>
              <a:rPr lang="en-US" u="sng" dirty="0"/>
              <a:t>Vitamin K</a:t>
            </a:r>
            <a:r>
              <a:rPr lang="en-US" dirty="0"/>
              <a:t> is known as the ‘clotting vitamin’ because of the role it plays in the formation of blood clots after an injury. It may also be involved in increasing the strength of bones. </a:t>
            </a:r>
            <a:br>
              <a:rPr lang="en-US" dirty="0"/>
            </a:br>
            <a:endParaRPr lang="en-US" dirty="0"/>
          </a:p>
          <a:p>
            <a:endParaRPr lang="en-US" dirty="0"/>
          </a:p>
        </p:txBody>
      </p:sp>
      <p:pic>
        <p:nvPicPr>
          <p:cNvPr id="20482" name="Picture 2" descr="http://thehealthygurus.com/wp-content/uploads/2014/12/ADEKFatSoluble.pn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2545" t="21496" r="12545" b="21496"/>
          <a:stretch/>
        </p:blipFill>
        <p:spPr bwMode="auto">
          <a:xfrm>
            <a:off x="5940289" y="5581190"/>
            <a:ext cx="3320941" cy="13137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6068" y="6577574"/>
            <a:ext cx="1527982"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thehealthygurus.com</a:t>
            </a:r>
            <a:endParaRPr lang="en-US" sz="800" i="1" dirty="0"/>
          </a:p>
        </p:txBody>
      </p:sp>
    </p:spTree>
    <p:extLst>
      <p:ext uri="{BB962C8B-B14F-4D97-AF65-F5344CB8AC3E}">
        <p14:creationId xmlns:p14="http://schemas.microsoft.com/office/powerpoint/2010/main" val="3072782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796685" y="1417571"/>
            <a:ext cx="1548518" cy="5206435"/>
          </a:xfrm>
          <a:prstGeom prst="rect">
            <a:avLst/>
          </a:prstGeom>
        </p:spPr>
      </p:pic>
      <p:sp>
        <p:nvSpPr>
          <p:cNvPr id="2" name="Title 1"/>
          <p:cNvSpPr>
            <a:spLocks noGrp="1"/>
          </p:cNvSpPr>
          <p:nvPr>
            <p:ph type="title"/>
          </p:nvPr>
        </p:nvSpPr>
        <p:spPr/>
        <p:txBody>
          <a:bodyPr>
            <a:normAutofit fontScale="90000"/>
          </a:bodyPr>
          <a:lstStyle/>
          <a:p>
            <a:r>
              <a:rPr lang="en-US" dirty="0" smtClean="0"/>
              <a:t>Water Soluble </a:t>
            </a:r>
            <a:r>
              <a:rPr lang="en-US" dirty="0"/>
              <a:t>Vitamins </a:t>
            </a:r>
          </a:p>
        </p:txBody>
      </p:sp>
      <p:sp>
        <p:nvSpPr>
          <p:cNvPr id="3" name="Content Placeholder 2"/>
          <p:cNvSpPr>
            <a:spLocks noGrp="1"/>
          </p:cNvSpPr>
          <p:nvPr>
            <p:ph idx="1"/>
          </p:nvPr>
        </p:nvSpPr>
        <p:spPr>
          <a:xfrm>
            <a:off x="247363" y="1350492"/>
            <a:ext cx="7820005" cy="5340594"/>
          </a:xfrm>
        </p:spPr>
        <p:txBody>
          <a:bodyPr>
            <a:normAutofit fontScale="77500" lnSpcReduction="20000"/>
          </a:bodyPr>
          <a:lstStyle/>
          <a:p>
            <a:pPr lvl="0"/>
            <a:r>
              <a:rPr lang="en-US" u="sng" dirty="0"/>
              <a:t>Water soluble vitamins</a:t>
            </a:r>
            <a:r>
              <a:rPr lang="en-US" dirty="0"/>
              <a:t> must be consumed daily by animals as they cannot be stored in the body. </a:t>
            </a:r>
          </a:p>
          <a:p>
            <a:pPr lvl="1"/>
            <a:r>
              <a:rPr lang="en-US" dirty="0"/>
              <a:t>Water-soluble vitamins include Vitamin C and the B vitamins.</a:t>
            </a:r>
          </a:p>
          <a:p>
            <a:pPr lvl="1"/>
            <a:r>
              <a:rPr lang="en-US" dirty="0"/>
              <a:t>Most animals synthesize their own Vitamin C; because of this, it is usually not needed in animal diets (humans are unique in the sense that they need to consume Vitamin C as part of their diet).  </a:t>
            </a:r>
          </a:p>
          <a:p>
            <a:pPr lvl="1"/>
            <a:r>
              <a:rPr lang="en-US" dirty="0"/>
              <a:t>Most ruminants can also synthesize their own B-vitamins using the microbes in their rumen. B-vitamins include thiamin, niacin, choline, and B12 (cobalamin).</a:t>
            </a:r>
          </a:p>
          <a:p>
            <a:pPr lvl="1"/>
            <a:r>
              <a:rPr lang="en-US" u="sng" dirty="0"/>
              <a:t>Thiamin (B1)</a:t>
            </a:r>
            <a:r>
              <a:rPr lang="en-US" dirty="0"/>
              <a:t> and </a:t>
            </a:r>
            <a:r>
              <a:rPr lang="en-US" u="sng" dirty="0"/>
              <a:t>Niacin (B3)</a:t>
            </a:r>
            <a:r>
              <a:rPr lang="en-US" dirty="0"/>
              <a:t> play key roles in the metabolism of carbohydrates into energy.  </a:t>
            </a:r>
          </a:p>
          <a:p>
            <a:pPr lvl="1"/>
            <a:r>
              <a:rPr lang="en-US" u="sng" dirty="0"/>
              <a:t>Choline</a:t>
            </a:r>
            <a:r>
              <a:rPr lang="en-US" dirty="0"/>
              <a:t> is necessary for proper liver function in order to clear the body of toxins. </a:t>
            </a:r>
          </a:p>
          <a:p>
            <a:pPr lvl="1"/>
            <a:r>
              <a:rPr lang="en-US" u="sng" dirty="0"/>
              <a:t>B12</a:t>
            </a:r>
            <a:r>
              <a:rPr lang="en-US" dirty="0"/>
              <a:t> is important for brain and nervous function. </a:t>
            </a:r>
            <a:br>
              <a:rPr lang="en-US" dirty="0"/>
            </a:br>
            <a:endParaRPr lang="en-US" dirty="0"/>
          </a:p>
          <a:p>
            <a:endParaRPr lang="en-US" dirty="0"/>
          </a:p>
        </p:txBody>
      </p:sp>
      <p:sp>
        <p:nvSpPr>
          <p:cNvPr id="5" name="Rectangle 4"/>
          <p:cNvSpPr/>
          <p:nvPr/>
        </p:nvSpPr>
        <p:spPr>
          <a:xfrm>
            <a:off x="7796685" y="6583363"/>
            <a:ext cx="1233030"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galleryhip.com</a:t>
            </a:r>
            <a:endParaRPr lang="en-US" sz="800" i="1" dirty="0"/>
          </a:p>
        </p:txBody>
      </p:sp>
    </p:spTree>
    <p:extLst>
      <p:ext uri="{BB962C8B-B14F-4D97-AF65-F5344CB8AC3E}">
        <p14:creationId xmlns:p14="http://schemas.microsoft.com/office/powerpoint/2010/main" val="70065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MacroMinerals</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Minerals are inorganic elements required in small amounts in the diets of animals and can be categorized as either </a:t>
            </a:r>
            <a:r>
              <a:rPr lang="en-US" dirty="0" err="1"/>
              <a:t>macrominerals</a:t>
            </a:r>
            <a:r>
              <a:rPr lang="en-US" dirty="0"/>
              <a:t> or </a:t>
            </a:r>
            <a:r>
              <a:rPr lang="en-US" dirty="0" err="1"/>
              <a:t>microminerals</a:t>
            </a:r>
            <a:r>
              <a:rPr lang="en-US" dirty="0"/>
              <a:t>. </a:t>
            </a:r>
          </a:p>
          <a:p>
            <a:pPr lvl="1"/>
            <a:r>
              <a:rPr lang="en-US" u="sng" dirty="0" err="1"/>
              <a:t>Macrominerals</a:t>
            </a:r>
            <a:r>
              <a:rPr lang="en-US" dirty="0"/>
              <a:t> are needed in relatively large amounts in the diet (tenths of a gram to grams per day). </a:t>
            </a:r>
          </a:p>
          <a:p>
            <a:pPr lvl="1"/>
            <a:r>
              <a:rPr lang="en-US" dirty="0" err="1"/>
              <a:t>Macrominerals</a:t>
            </a:r>
            <a:r>
              <a:rPr lang="en-US" dirty="0"/>
              <a:t> include calcium, chlorine, magnesium, phosphorus, potassium, sodium, and sulfur.</a:t>
            </a:r>
          </a:p>
          <a:p>
            <a:pPr lvl="1"/>
            <a:r>
              <a:rPr lang="en-US" u="sng" dirty="0"/>
              <a:t>Calcium</a:t>
            </a:r>
            <a:r>
              <a:rPr lang="en-US" dirty="0"/>
              <a:t> and </a:t>
            </a:r>
            <a:r>
              <a:rPr lang="en-US" u="sng" dirty="0"/>
              <a:t>phosphorus</a:t>
            </a:r>
            <a:r>
              <a:rPr lang="en-US" dirty="0"/>
              <a:t> are primarily needed for bone growth and repair and are the most abundant minerals in an animal’s body. </a:t>
            </a:r>
            <a:r>
              <a:rPr lang="en-US" dirty="0" smtClean="0"/>
              <a:t> </a:t>
            </a:r>
            <a:r>
              <a:rPr lang="en-US" dirty="0" smtClean="0"/>
              <a:t>Calcium is also needed for muscle contraction; </a:t>
            </a:r>
            <a:r>
              <a:rPr lang="en-US" u="sng" dirty="0" smtClean="0"/>
              <a:t>hypocalcemia</a:t>
            </a:r>
            <a:r>
              <a:rPr lang="en-US" dirty="0" smtClean="0"/>
              <a:t> (low calcium levels) can cause muscle weakness.</a:t>
            </a:r>
            <a:endParaRPr lang="en-US" dirty="0"/>
          </a:p>
          <a:p>
            <a:pPr lvl="1"/>
            <a:r>
              <a:rPr lang="en-US" u="sng" dirty="0"/>
              <a:t>Potassium</a:t>
            </a:r>
            <a:r>
              <a:rPr lang="en-US" dirty="0"/>
              <a:t> is the third most abundant mineral in an animal’s body and is needed for muscular development, glucose uptake, maintenance of water balance, and regulation of the heartbeat and communication between the brain and muscles. </a:t>
            </a:r>
          </a:p>
          <a:p>
            <a:pPr lvl="1"/>
            <a:r>
              <a:rPr lang="en-US" u="sng" dirty="0"/>
              <a:t>Magnesium</a:t>
            </a:r>
            <a:r>
              <a:rPr lang="en-US" dirty="0"/>
              <a:t> is needed for muscular health and skeletal growth. </a:t>
            </a:r>
          </a:p>
          <a:p>
            <a:pPr lvl="1"/>
            <a:r>
              <a:rPr lang="en-US" u="sng" dirty="0"/>
              <a:t>Sodium</a:t>
            </a:r>
            <a:r>
              <a:rPr lang="en-US" dirty="0"/>
              <a:t> and </a:t>
            </a:r>
            <a:r>
              <a:rPr lang="en-US" u="sng" dirty="0"/>
              <a:t>chlorine</a:t>
            </a:r>
            <a:r>
              <a:rPr lang="en-US" dirty="0"/>
              <a:t> together form salt (sodium chloride, </a:t>
            </a:r>
            <a:r>
              <a:rPr lang="en-US" dirty="0" err="1"/>
              <a:t>NaCl</a:t>
            </a:r>
            <a:r>
              <a:rPr lang="en-US" dirty="0"/>
              <a:t>), which along with potassium is critical for maintaining water balance. Sodium, along with potassium, is also critical for creating the electrical signals in neurons. </a:t>
            </a:r>
          </a:p>
          <a:p>
            <a:pPr lvl="1"/>
            <a:r>
              <a:rPr lang="en-US" u="sng" dirty="0"/>
              <a:t>Sulfur</a:t>
            </a:r>
            <a:r>
              <a:rPr lang="en-US" dirty="0"/>
              <a:t> is necessary for protein synthesis. </a:t>
            </a:r>
            <a:br>
              <a:rPr lang="en-US" dirty="0"/>
            </a:br>
            <a:endParaRPr lang="en-US" dirty="0"/>
          </a:p>
          <a:p>
            <a:endParaRPr lang="en-US" dirty="0"/>
          </a:p>
        </p:txBody>
      </p:sp>
      <p:pic>
        <p:nvPicPr>
          <p:cNvPr id="18434" name="Picture 2" descr="http://www.thevitaminmag.com/wp-content/uploads/2013/07/Vitamins-And-Mineral.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12570" b="12570"/>
          <a:stretch/>
        </p:blipFill>
        <p:spPr bwMode="auto">
          <a:xfrm>
            <a:off x="5781368" y="5510397"/>
            <a:ext cx="3074846" cy="132817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177038" y="6583364"/>
            <a:ext cx="1712328"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www.thevitaminmag.com</a:t>
            </a:r>
            <a:endParaRPr lang="en-US" sz="800" i="1" dirty="0"/>
          </a:p>
        </p:txBody>
      </p:sp>
    </p:spTree>
    <p:extLst>
      <p:ext uri="{BB962C8B-B14F-4D97-AF65-F5344CB8AC3E}">
        <p14:creationId xmlns:p14="http://schemas.microsoft.com/office/powerpoint/2010/main" val="297318936"/>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376</TotalTime>
  <Words>3259</Words>
  <Application>Microsoft Office PowerPoint</Application>
  <PresentationFormat>On-screen Show (4:3)</PresentationFormat>
  <Paragraphs>231</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Gill Sans MT</vt:lpstr>
      <vt:lpstr>Wingdings 2</vt:lpstr>
      <vt:lpstr>Dividend</vt:lpstr>
      <vt:lpstr>Nutrition &amp; Ruminant Anatomy</vt:lpstr>
      <vt:lpstr>Nutrition </vt:lpstr>
      <vt:lpstr>Water &amp; Carbohydrates</vt:lpstr>
      <vt:lpstr>Fats &amp; Proteins</vt:lpstr>
      <vt:lpstr>Amino Acids</vt:lpstr>
      <vt:lpstr>Proteins &amp; Vitamins</vt:lpstr>
      <vt:lpstr>Fat Soluble Vitamins </vt:lpstr>
      <vt:lpstr>Water Soluble Vitamins </vt:lpstr>
      <vt:lpstr>MacroMinerals</vt:lpstr>
      <vt:lpstr>Microminerals</vt:lpstr>
      <vt:lpstr>Classes of Digestive Tracts </vt:lpstr>
      <vt:lpstr>PowerPoint Presentation</vt:lpstr>
      <vt:lpstr>Digestions in Ruminants</vt:lpstr>
      <vt:lpstr>Advantages of Ruminants </vt:lpstr>
      <vt:lpstr>DisAdvantages of Ruminants </vt:lpstr>
      <vt:lpstr>Through the Ruminant Tract </vt:lpstr>
      <vt:lpstr>Chewing Cud</vt:lpstr>
      <vt:lpstr>Stomach Chambers</vt:lpstr>
      <vt:lpstr>In the Rumen</vt:lpstr>
      <vt:lpstr>Fermentation</vt:lpstr>
      <vt:lpstr>VFA’s</vt:lpstr>
      <vt:lpstr>Rumen Microbes</vt:lpstr>
      <vt:lpstr>Rumen Development</vt:lpstr>
      <vt:lpstr>Reticulum &amp; Omasum</vt:lpstr>
      <vt:lpstr>Abomasum and Small Intestine</vt:lpstr>
      <vt:lpstr>Large Intestine</vt:lpstr>
      <vt:lpstr>Works Cited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&amp; Ruminant Anatomy</dc:title>
  <dc:creator>Kohn Craig</dc:creator>
  <cp:lastModifiedBy>Kohn Craig</cp:lastModifiedBy>
  <cp:revision>51</cp:revision>
  <cp:lastPrinted>2015-03-17T12:46:15Z</cp:lastPrinted>
  <dcterms:created xsi:type="dcterms:W3CDTF">2015-03-16T17:05:52Z</dcterms:created>
  <dcterms:modified xsi:type="dcterms:W3CDTF">2015-03-18T15:02:24Z</dcterms:modified>
</cp:coreProperties>
</file>