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1" r:id="rId18"/>
    <p:sldId id="274" r:id="rId19"/>
    <p:sldId id="273" r:id="rId20"/>
    <p:sldId id="275" r:id="rId21"/>
    <p:sldId id="276" r:id="rId22"/>
    <p:sldId id="316" r:id="rId23"/>
    <p:sldId id="277" r:id="rId24"/>
    <p:sldId id="278" r:id="rId25"/>
    <p:sldId id="279" r:id="rId26"/>
    <p:sldId id="280" r:id="rId27"/>
    <p:sldId id="281" r:id="rId28"/>
    <p:sldId id="282" r:id="rId29"/>
    <p:sldId id="283" r:id="rId30"/>
    <p:sldId id="292" r:id="rId31"/>
    <p:sldId id="284" r:id="rId32"/>
    <p:sldId id="286" r:id="rId33"/>
    <p:sldId id="287" r:id="rId34"/>
    <p:sldId id="288" r:id="rId35"/>
    <p:sldId id="285" r:id="rId36"/>
    <p:sldId id="289" r:id="rId37"/>
    <p:sldId id="290" r:id="rId38"/>
    <p:sldId id="291"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3" r:id="rId59"/>
    <p:sldId id="312" r:id="rId60"/>
    <p:sldId id="314"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sorterViewPr>
    <p:cViewPr>
      <p:scale>
        <a:sx n="70" d="100"/>
        <a:sy n="70" d="100"/>
      </p:scale>
      <p:origin x="0" y="3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Sheet1!$A$2:$A$7</c:f>
              <c:numCache>
                <c:formatCode>General</c:formatCode>
                <c:ptCount val="6"/>
                <c:pt idx="0">
                  <c:v>1</c:v>
                </c:pt>
                <c:pt idx="1">
                  <c:v>2</c:v>
                </c:pt>
                <c:pt idx="2">
                  <c:v>3</c:v>
                </c:pt>
                <c:pt idx="3">
                  <c:v>4</c:v>
                </c:pt>
                <c:pt idx="4">
                  <c:v>5</c:v>
                </c:pt>
                <c:pt idx="5">
                  <c:v>6</c:v>
                </c:pt>
              </c:numCache>
            </c:numRef>
          </c:xVal>
          <c:yVal>
            <c:numRef>
              <c:f>Sheet1!$B$2:$B$7</c:f>
              <c:numCache>
                <c:formatCode>General</c:formatCode>
                <c:ptCount val="6"/>
                <c:pt idx="0">
                  <c:v>1</c:v>
                </c:pt>
                <c:pt idx="1">
                  <c:v>7</c:v>
                </c:pt>
                <c:pt idx="2">
                  <c:v>3</c:v>
                </c:pt>
                <c:pt idx="3">
                  <c:v>5</c:v>
                </c:pt>
                <c:pt idx="4">
                  <c:v>6</c:v>
                </c:pt>
                <c:pt idx="5">
                  <c:v>3</c:v>
                </c:pt>
              </c:numCache>
            </c:numRef>
          </c:yVal>
          <c:smooth val="1"/>
        </c:ser>
        <c:dLbls>
          <c:showLegendKey val="0"/>
          <c:showVal val="0"/>
          <c:showCatName val="0"/>
          <c:showSerName val="0"/>
          <c:showPercent val="0"/>
          <c:showBubbleSize val="0"/>
        </c:dLbls>
        <c:axId val="141365960"/>
        <c:axId val="85128200"/>
      </c:scatterChart>
      <c:valAx>
        <c:axId val="141365960"/>
        <c:scaling>
          <c:orientation val="minMax"/>
        </c:scaling>
        <c:delete val="0"/>
        <c:axPos val="b"/>
        <c:numFmt formatCode="General" sourceLinked="1"/>
        <c:majorTickMark val="out"/>
        <c:minorTickMark val="none"/>
        <c:tickLblPos val="nextTo"/>
        <c:crossAx val="85128200"/>
        <c:crosses val="autoZero"/>
        <c:crossBetween val="midCat"/>
      </c:valAx>
      <c:valAx>
        <c:axId val="85128200"/>
        <c:scaling>
          <c:orientation val="minMax"/>
        </c:scaling>
        <c:delete val="0"/>
        <c:axPos val="l"/>
        <c:majorGridlines/>
        <c:numFmt formatCode="General" sourceLinked="1"/>
        <c:majorTickMark val="out"/>
        <c:minorTickMark val="none"/>
        <c:tickLblPos val="nextTo"/>
        <c:crossAx val="141365960"/>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Sheet2!$A$1:$A$6</c:f>
              <c:numCache>
                <c:formatCode>General</c:formatCode>
                <c:ptCount val="6"/>
                <c:pt idx="0">
                  <c:v>1</c:v>
                </c:pt>
                <c:pt idx="1">
                  <c:v>2</c:v>
                </c:pt>
                <c:pt idx="2">
                  <c:v>3</c:v>
                </c:pt>
                <c:pt idx="3">
                  <c:v>4</c:v>
                </c:pt>
                <c:pt idx="4">
                  <c:v>5</c:v>
                </c:pt>
                <c:pt idx="5">
                  <c:v>6</c:v>
                </c:pt>
              </c:numCache>
            </c:numRef>
          </c:xVal>
          <c:yVal>
            <c:numRef>
              <c:f>Sheet2!$B$1:$B$6</c:f>
              <c:numCache>
                <c:formatCode>General</c:formatCode>
                <c:ptCount val="6"/>
                <c:pt idx="0">
                  <c:v>1</c:v>
                </c:pt>
                <c:pt idx="1">
                  <c:v>2</c:v>
                </c:pt>
                <c:pt idx="2">
                  <c:v>3</c:v>
                </c:pt>
                <c:pt idx="3">
                  <c:v>4</c:v>
                </c:pt>
                <c:pt idx="4">
                  <c:v>5</c:v>
                </c:pt>
                <c:pt idx="5">
                  <c:v>6</c:v>
                </c:pt>
              </c:numCache>
            </c:numRef>
          </c:yVal>
          <c:smooth val="1"/>
        </c:ser>
        <c:dLbls>
          <c:showLegendKey val="0"/>
          <c:showVal val="0"/>
          <c:showCatName val="0"/>
          <c:showSerName val="0"/>
          <c:showPercent val="0"/>
          <c:showBubbleSize val="0"/>
        </c:dLbls>
        <c:axId val="5199840"/>
        <c:axId val="371965248"/>
      </c:scatterChart>
      <c:valAx>
        <c:axId val="5199840"/>
        <c:scaling>
          <c:orientation val="minMax"/>
        </c:scaling>
        <c:delete val="0"/>
        <c:axPos val="b"/>
        <c:numFmt formatCode="General" sourceLinked="1"/>
        <c:majorTickMark val="out"/>
        <c:minorTickMark val="none"/>
        <c:tickLblPos val="nextTo"/>
        <c:crossAx val="371965248"/>
        <c:crosses val="autoZero"/>
        <c:crossBetween val="midCat"/>
      </c:valAx>
      <c:valAx>
        <c:axId val="371965248"/>
        <c:scaling>
          <c:orientation val="minMax"/>
        </c:scaling>
        <c:delete val="0"/>
        <c:axPos val="l"/>
        <c:majorGridlines/>
        <c:numFmt formatCode="General" sourceLinked="1"/>
        <c:majorTickMark val="out"/>
        <c:minorTickMark val="none"/>
        <c:tickLblPos val="nextTo"/>
        <c:crossAx val="519984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Sheet4!$A$1:$A$6</c:f>
              <c:numCache>
                <c:formatCode>General</c:formatCode>
                <c:ptCount val="6"/>
                <c:pt idx="0">
                  <c:v>1</c:v>
                </c:pt>
                <c:pt idx="1">
                  <c:v>2</c:v>
                </c:pt>
                <c:pt idx="2">
                  <c:v>3</c:v>
                </c:pt>
                <c:pt idx="3">
                  <c:v>4</c:v>
                </c:pt>
                <c:pt idx="4">
                  <c:v>5</c:v>
                </c:pt>
                <c:pt idx="5">
                  <c:v>6</c:v>
                </c:pt>
              </c:numCache>
            </c:numRef>
          </c:xVal>
          <c:yVal>
            <c:numRef>
              <c:f>Sheet4!$B$1:$B$6</c:f>
              <c:numCache>
                <c:formatCode>General</c:formatCode>
                <c:ptCount val="6"/>
                <c:pt idx="0">
                  <c:v>6</c:v>
                </c:pt>
                <c:pt idx="1">
                  <c:v>5</c:v>
                </c:pt>
                <c:pt idx="2">
                  <c:v>4</c:v>
                </c:pt>
                <c:pt idx="3">
                  <c:v>3</c:v>
                </c:pt>
                <c:pt idx="4">
                  <c:v>2</c:v>
                </c:pt>
                <c:pt idx="5">
                  <c:v>1</c:v>
                </c:pt>
              </c:numCache>
            </c:numRef>
          </c:yVal>
          <c:smooth val="1"/>
        </c:ser>
        <c:dLbls>
          <c:showLegendKey val="0"/>
          <c:showVal val="0"/>
          <c:showCatName val="0"/>
          <c:showSerName val="0"/>
          <c:showPercent val="0"/>
          <c:showBubbleSize val="0"/>
        </c:dLbls>
        <c:axId val="138384992"/>
        <c:axId val="372404088"/>
      </c:scatterChart>
      <c:valAx>
        <c:axId val="138384992"/>
        <c:scaling>
          <c:orientation val="minMax"/>
        </c:scaling>
        <c:delete val="0"/>
        <c:axPos val="b"/>
        <c:numFmt formatCode="General" sourceLinked="1"/>
        <c:majorTickMark val="out"/>
        <c:minorTickMark val="none"/>
        <c:tickLblPos val="nextTo"/>
        <c:crossAx val="372404088"/>
        <c:crosses val="autoZero"/>
        <c:crossBetween val="midCat"/>
      </c:valAx>
      <c:valAx>
        <c:axId val="372404088"/>
        <c:scaling>
          <c:orientation val="minMax"/>
        </c:scaling>
        <c:delete val="0"/>
        <c:axPos val="l"/>
        <c:majorGridlines/>
        <c:numFmt formatCode="General" sourceLinked="1"/>
        <c:majorTickMark val="out"/>
        <c:minorTickMark val="none"/>
        <c:tickLblPos val="nextTo"/>
        <c:crossAx val="138384992"/>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Sheet3!$A$1:$A$6</c:f>
              <c:numCache>
                <c:formatCode>General</c:formatCode>
                <c:ptCount val="6"/>
                <c:pt idx="0">
                  <c:v>1</c:v>
                </c:pt>
                <c:pt idx="1">
                  <c:v>2</c:v>
                </c:pt>
                <c:pt idx="2">
                  <c:v>3</c:v>
                </c:pt>
                <c:pt idx="3">
                  <c:v>4</c:v>
                </c:pt>
                <c:pt idx="4">
                  <c:v>5</c:v>
                </c:pt>
                <c:pt idx="5">
                  <c:v>6</c:v>
                </c:pt>
              </c:numCache>
            </c:numRef>
          </c:xVal>
          <c:yVal>
            <c:numRef>
              <c:f>Sheet3!$B$1:$B$6</c:f>
              <c:numCache>
                <c:formatCode>General</c:formatCode>
                <c:ptCount val="6"/>
                <c:pt idx="0">
                  <c:v>1</c:v>
                </c:pt>
                <c:pt idx="1">
                  <c:v>2</c:v>
                </c:pt>
                <c:pt idx="2">
                  <c:v>3</c:v>
                </c:pt>
                <c:pt idx="3">
                  <c:v>4</c:v>
                </c:pt>
                <c:pt idx="4">
                  <c:v>3</c:v>
                </c:pt>
                <c:pt idx="5">
                  <c:v>2</c:v>
                </c:pt>
              </c:numCache>
            </c:numRef>
          </c:yVal>
          <c:smooth val="1"/>
        </c:ser>
        <c:dLbls>
          <c:showLegendKey val="0"/>
          <c:showVal val="0"/>
          <c:showCatName val="0"/>
          <c:showSerName val="0"/>
          <c:showPercent val="0"/>
          <c:showBubbleSize val="0"/>
        </c:dLbls>
        <c:axId val="372457312"/>
        <c:axId val="372465920"/>
      </c:scatterChart>
      <c:valAx>
        <c:axId val="372457312"/>
        <c:scaling>
          <c:orientation val="minMax"/>
        </c:scaling>
        <c:delete val="0"/>
        <c:axPos val="b"/>
        <c:numFmt formatCode="General" sourceLinked="1"/>
        <c:majorTickMark val="out"/>
        <c:minorTickMark val="none"/>
        <c:tickLblPos val="nextTo"/>
        <c:crossAx val="372465920"/>
        <c:crosses val="autoZero"/>
        <c:crossBetween val="midCat"/>
      </c:valAx>
      <c:valAx>
        <c:axId val="372465920"/>
        <c:scaling>
          <c:orientation val="minMax"/>
        </c:scaling>
        <c:delete val="0"/>
        <c:axPos val="l"/>
        <c:majorGridlines/>
        <c:numFmt formatCode="General" sourceLinked="1"/>
        <c:majorTickMark val="out"/>
        <c:minorTickMark val="none"/>
        <c:tickLblPos val="nextTo"/>
        <c:crossAx val="372457312"/>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Sheet1!$A$2:$A$7</c:f>
              <c:numCache>
                <c:formatCode>General</c:formatCode>
                <c:ptCount val="6"/>
                <c:pt idx="0">
                  <c:v>1</c:v>
                </c:pt>
                <c:pt idx="1">
                  <c:v>2</c:v>
                </c:pt>
                <c:pt idx="2">
                  <c:v>3</c:v>
                </c:pt>
                <c:pt idx="3">
                  <c:v>4</c:v>
                </c:pt>
                <c:pt idx="4">
                  <c:v>5</c:v>
                </c:pt>
                <c:pt idx="5">
                  <c:v>6</c:v>
                </c:pt>
              </c:numCache>
            </c:numRef>
          </c:xVal>
          <c:yVal>
            <c:numRef>
              <c:f>Sheet1!$B$2:$B$7</c:f>
              <c:numCache>
                <c:formatCode>General</c:formatCode>
                <c:ptCount val="6"/>
                <c:pt idx="0">
                  <c:v>1</c:v>
                </c:pt>
                <c:pt idx="1">
                  <c:v>7</c:v>
                </c:pt>
                <c:pt idx="2">
                  <c:v>3</c:v>
                </c:pt>
                <c:pt idx="3">
                  <c:v>5</c:v>
                </c:pt>
                <c:pt idx="4">
                  <c:v>6</c:v>
                </c:pt>
                <c:pt idx="5">
                  <c:v>3</c:v>
                </c:pt>
              </c:numCache>
            </c:numRef>
          </c:yVal>
          <c:smooth val="1"/>
        </c:ser>
        <c:dLbls>
          <c:showLegendKey val="0"/>
          <c:showVal val="0"/>
          <c:showCatName val="0"/>
          <c:showSerName val="0"/>
          <c:showPercent val="0"/>
          <c:showBubbleSize val="0"/>
        </c:dLbls>
        <c:axId val="141511752"/>
        <c:axId val="141512144"/>
      </c:scatterChart>
      <c:valAx>
        <c:axId val="141511752"/>
        <c:scaling>
          <c:orientation val="minMax"/>
        </c:scaling>
        <c:delete val="0"/>
        <c:axPos val="b"/>
        <c:numFmt formatCode="General" sourceLinked="1"/>
        <c:majorTickMark val="out"/>
        <c:minorTickMark val="none"/>
        <c:tickLblPos val="nextTo"/>
        <c:crossAx val="141512144"/>
        <c:crosses val="autoZero"/>
        <c:crossBetween val="midCat"/>
      </c:valAx>
      <c:valAx>
        <c:axId val="141512144"/>
        <c:scaling>
          <c:orientation val="minMax"/>
        </c:scaling>
        <c:delete val="0"/>
        <c:axPos val="l"/>
        <c:majorGridlines/>
        <c:numFmt formatCode="General" sourceLinked="1"/>
        <c:majorTickMark val="out"/>
        <c:minorTickMark val="none"/>
        <c:tickLblPos val="nextTo"/>
        <c:crossAx val="141511752"/>
        <c:crosses val="autoZero"/>
        <c:crossBetween val="midCat"/>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35D0059-B98C-4743-B372-D8A7D4DBF4E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5D0059-B98C-4743-B372-D8A7D4DBF4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5D0059-B98C-4743-B372-D8A7D4DBF4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962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219200" y="1219200"/>
            <a:ext cx="7696200" cy="5334000"/>
          </a:xfrm>
        </p:spPr>
        <p:txBody>
          <a:bodyPr/>
          <a:lstStyle>
            <a:lvl1pPr>
              <a:defRPr b="1"/>
            </a:lvl1pPr>
            <a:lvl3pPr>
              <a:defRPr i="1"/>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5D0059-B98C-4743-B372-D8A7D4DBF4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35D0059-B98C-4743-B372-D8A7D4DBF4E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5D0059-B98C-4743-B372-D8A7D4DBF4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35D0059-B98C-4743-B372-D8A7D4DBF4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35D0059-B98C-4743-B372-D8A7D4DBF4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35D0059-B98C-4743-B372-D8A7D4DBF4E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5D0059-B98C-4743-B372-D8A7D4DBF4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EFE95BB-1B6E-45BE-A92F-A3CEA6982642}" type="datetimeFigureOut">
              <a:rPr lang="en-US" smtClean="0"/>
              <a:t>8/26/2014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35D0059-B98C-4743-B372-D8A7D4DBF4E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EFE95BB-1B6E-45BE-A92F-A3CEA6982642}" type="datetimeFigureOut">
              <a:rPr lang="en-US" smtClean="0"/>
              <a:t>8/26/2014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35D0059-B98C-4743-B372-D8A7D4DBF4E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google.com/url?sa=i&amp;rct=j&amp;q=genomics&amp;source=images&amp;cd=&amp;cad=rja&amp;docid=Wr7L2JxsEnIeeM&amp;tbnid=Zizewf-dB-BBkM:&amp;ved=0CAUQjRw&amp;url=http://culturewav.es/public_thought/48562&amp;ei=7ThTUbjQLcekrQHahIDQDw&amp;bvm=bv.44342787,d.aWM&amp;psig=AFQjCNHYAjjUnUWhIJIbOW8yP24yg4qIFQ&amp;ust=1364494948386363" TargetMode="External"/><Relationship Id="rId1" Type="http://schemas.openxmlformats.org/officeDocument/2006/relationships/slideLayout" Target="../slideLayouts/slideLayout3.xml"/><Relationship Id="rId4" Type="http://schemas.openxmlformats.org/officeDocument/2006/relationships/hyperlink" Target="http://culturewav.es/public_thought/4856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source=images&amp;cd=&amp;cad=rja&amp;uact=8&amp;docid=7h80JMxAmrSNzM&amp;tbnid=LrqdNcTtx6yxzM:&amp;ved=0CAUQjRw&amp;url=http://digital-art-gallery.com/picture/3595&amp;ei=n97sU-XPHIP8yQTs6IHoCQ&amp;bvm=bv.72938740,d.aWw&amp;psig=AFQjCNHzIQCGJmWA0iA8lOPYFnAFNG4Mjg&amp;ust=1408118729974393" TargetMode="External"/><Relationship Id="rId1" Type="http://schemas.openxmlformats.org/officeDocument/2006/relationships/slideLayout" Target="../slideLayouts/slideLayout2.xml"/><Relationship Id="rId4" Type="http://schemas.openxmlformats.org/officeDocument/2006/relationships/hyperlink" Target="http://digital-art-gallery.com/picture/3595"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source=images&amp;cd=&amp;cad=rja&amp;uact=8&amp;docid=cY8lmS3YnlzmkM&amp;tbnid=aVDo_0viiVRCGM:&amp;ved=0CAUQjRw&amp;url=http://www.pinterest.com/pin/427982770811087386/&amp;ei=yd_sU8rxJNGBygSj0oDYBg&amp;bvm=bv.72938740,d.aWw&amp;psig=AFQjCNG_tfahaqiadupCJWWgcKP8nyvssA&amp;ust=140811904096646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source=images&amp;cd=&amp;cad=rja&amp;uact=8&amp;docid=k4HqVUzE87HHoM&amp;tbnid=z1LCnEv3R7IAiM:&amp;ved=0CAUQjRw&amp;url=http://arlingtonrobinson.weebly.com/compare--contrast.html&amp;ei=MeDsU_vEIZP5yQS72IDQBA&amp;bvm=bv.72938740,d.aWw&amp;psig=AFQjCNFeORkPi0sUWAtBJbBd3n4TJv-pwA&amp;ust=1408119208820707"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source=images&amp;cd=&amp;cad=rja&amp;uact=8&amp;docid=40WHODwhv1PmDM&amp;tbnid=0GXMRdmUTZKJJM:&amp;ved=0CAUQjRw&amp;url=http://www.teacherspayteachers.com/Product/Compare-and-Contrast-Blank-Venn-Diagram-542957&amp;ei=huDsU4LRAdKNyASN4oGoBw&amp;bvm=bv.72938740,d.aWw&amp;psig=AFQjCNFeORkPi0sUWAtBJbBd3n4TJv-pwA&amp;ust=1408119208820707" TargetMode="External"/><Relationship Id="rId1" Type="http://schemas.openxmlformats.org/officeDocument/2006/relationships/slideLayout" Target="../slideLayouts/slideLayout2.xml"/><Relationship Id="rId4" Type="http://schemas.openxmlformats.org/officeDocument/2006/relationships/hyperlink" Target="http://www.teacherspayteachers.com/Product/Compare-and-Contrast-Blank-Venn-Diagram-542957"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HMRDWqf0238iFM&amp;tbnid=I1xWvojq30sjQM:&amp;ved=0CAUQjRw&amp;url=http://faculty.clintoncc.suny.edu/faculty/michael.gregory/files/shared%20files/Formal_Lab_Reports/writing.htm&amp;ei=T-LsU4riDcz-yQT1oYGgAw&amp;psig=AFQjCNHRKAyKWB8DmiyPr2Nsd6zx5BRbew&amp;ust=1408119513490413" TargetMode="External"/><Relationship Id="rId13" Type="http://schemas.openxmlformats.org/officeDocument/2006/relationships/image" Target="../media/image41.jpeg"/><Relationship Id="rId3" Type="http://schemas.openxmlformats.org/officeDocument/2006/relationships/hyperlink" Target="http://www.google.com/url?sa=i&amp;rct=j&amp;q=&amp;esrc=s&amp;source=images&amp;cd=&amp;cad=rja&amp;uact=8&amp;docid=T_CGCn3k8hJHDM&amp;tbnid=_yNYPEGeXQC6gM:&amp;ved=0CAUQjRw&amp;url=http://www.mcwdn.org/Graphs/TabGraphMain.html&amp;ei=y-HsU-r7I9asyAT4lIDQCg&amp;bvm=bv.72938740,d.aWw&amp;psig=AFQjCNHRKAyKWB8DmiyPr2Nsd6zx5BRbew&amp;ust=1408119513490413" TargetMode="External"/><Relationship Id="rId7" Type="http://schemas.openxmlformats.org/officeDocument/2006/relationships/image" Target="../media/image39.jpeg"/><Relationship Id="rId12" Type="http://schemas.openxmlformats.org/officeDocument/2006/relationships/hyperlink" Target="http://www.google.com/url?sa=i&amp;rct=j&amp;q=&amp;esrc=s&amp;source=images&amp;cd=&amp;cad=rja&amp;uact=8&amp;docid=HMRDWqf0238iFM&amp;tbnid=I1xWvojq30sjQM:&amp;ved=0CAUQjRw&amp;url=http://www.mcwdn.org/Graphs/Tables.html&amp;ei=LOLsU5GsIMWdygS4qYGoDg&amp;psig=AFQjCNHRKAyKWB8DmiyPr2Nsd6zx5BRbew&amp;ust=1408119513490413" TargetMode="External"/><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docid=HMRDWqf0238iFM&amp;tbnid=I1xWvojq30sjQM:&amp;ved=0CAUQjRw&amp;url=http://www.future-edge.com/blackboard/MathM3E122/&amp;ei=O-LsU56EKMGYyASOyoCQBw&amp;psig=AFQjCNHRKAyKWB8DmiyPr2Nsd6zx5BRbew&amp;ust=1408119513490413" TargetMode="External"/><Relationship Id="rId11" Type="http://schemas.openxmlformats.org/officeDocument/2006/relationships/image" Target="../media/image6.jpeg"/><Relationship Id="rId5" Type="http://schemas.openxmlformats.org/officeDocument/2006/relationships/image" Target="../media/image38.gif"/><Relationship Id="rId10" Type="http://schemas.openxmlformats.org/officeDocument/2006/relationships/hyperlink" Target="http://www.google.com/url?sa=i&amp;rct=j&amp;q=&amp;esrc=s&amp;source=images&amp;cd=&amp;cad=rja&amp;uact=8&amp;docid=uOUcs3FcXaWJrM&amp;tbnid=2g4Bhbh9DcdvMM:&amp;ved=0CAUQjRw&amp;url=http://blogforarizona.net/cd-2-gop-primary-debates-on-tap/&amp;ei=d-LsU-ExkLDIBMqagYAP&amp;bvm=bv.72938740,d.aWw&amp;psig=AFQjCNFBerq2jVpqEDEPWMvKsFgk_1WwZg&amp;ust=1408119786502988" TargetMode="External"/><Relationship Id="rId4" Type="http://schemas.openxmlformats.org/officeDocument/2006/relationships/image" Target="../media/image37.gif"/><Relationship Id="rId9" Type="http://schemas.openxmlformats.org/officeDocument/2006/relationships/image" Target="../media/image4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source=images&amp;cd=&amp;cad=rja&amp;uact=8&amp;docid=EbJPQTSSjnHlEM&amp;tbnid=Yve6aUPBiZ4TwM&amp;ved=0CAgQjRw&amp;url=http://www.clipartbest.com/science-lab-clipart&amp;ei=7uPsU4WmJYf4yQSUyIDYDg&amp;psig=AFQjCNEUXtr6_nWVbQUP_CHqvX8k2Tz3cw&amp;ust=1408120174723303"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Science Prep</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Waterford Union High School </a:t>
            </a:r>
            <a:endParaRPr lang="en-US" dirty="0"/>
          </a:p>
        </p:txBody>
      </p:sp>
      <p:pic>
        <p:nvPicPr>
          <p:cNvPr id="1026" name="Picture 2" descr="Q:\140061.enu\MEDIA\CAGCAT10\j030107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911549"/>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2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&amp; Logic</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The ACT Science exam tests two main kinds of skills: analysis and logic. </a:t>
            </a:r>
          </a:p>
          <a:p>
            <a:pPr lvl="1"/>
            <a:r>
              <a:rPr lang="en-US" u="sng" dirty="0"/>
              <a:t>Analysis</a:t>
            </a:r>
            <a:r>
              <a:rPr lang="en-US" dirty="0"/>
              <a:t> is simply your ability to draw conclusions based on the numbers that are provided. </a:t>
            </a:r>
          </a:p>
          <a:p>
            <a:pPr lvl="2"/>
            <a:r>
              <a:rPr lang="en-US" dirty="0"/>
              <a:t>If a table, graph, or chart is provided to you, how well are you able to determine what actually happened? </a:t>
            </a:r>
          </a:p>
          <a:p>
            <a:pPr lvl="2"/>
            <a:r>
              <a:rPr lang="en-US" dirty="0"/>
              <a:t>This involves simple “which is greater” type questions (or something of a similar nature); these are usually the easiest questions and entail about 13% of the test.</a:t>
            </a:r>
          </a:p>
          <a:p>
            <a:pPr lvl="1"/>
            <a:r>
              <a:rPr lang="en-US" u="sng" dirty="0"/>
              <a:t>Logic</a:t>
            </a:r>
            <a:r>
              <a:rPr lang="en-US" dirty="0"/>
              <a:t> involves your ability to draw conclusions based on evidence.   </a:t>
            </a:r>
          </a:p>
          <a:p>
            <a:pPr lvl="2"/>
            <a:r>
              <a:rPr lang="en-US" dirty="0"/>
              <a:t>This is no longer the simple “which is greater/lesser” type of question but rather requires inference, or the ability to draw conclusions in circumstances where the evidence may not directly address the question. </a:t>
            </a:r>
          </a:p>
          <a:p>
            <a:pPr lvl="2"/>
            <a:r>
              <a:rPr lang="en-US" dirty="0"/>
              <a:t>Nearly half of the questions will involve logic assessment. </a:t>
            </a:r>
          </a:p>
          <a:p>
            <a:endParaRPr lang="en-US" dirty="0"/>
          </a:p>
        </p:txBody>
      </p:sp>
    </p:spTree>
    <p:extLst>
      <p:ext uri="{BB962C8B-B14F-4D97-AF65-F5344CB8AC3E}">
        <p14:creationId xmlns:p14="http://schemas.microsoft.com/office/powerpoint/2010/main" val="403786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101</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The scientific method entails a few ‘ingredients’ that have a constant meaning regardless of the type of experiment. </a:t>
            </a:r>
            <a:endParaRPr lang="en-US" dirty="0" smtClean="0"/>
          </a:p>
          <a:p>
            <a:pPr lvl="1"/>
            <a:r>
              <a:rPr lang="en-US" dirty="0" smtClean="0"/>
              <a:t>You need to understand the meaning of a </a:t>
            </a:r>
            <a:r>
              <a:rPr lang="en-US" i="1" dirty="0" smtClean="0"/>
              <a:t>dependent variable, independent variable, </a:t>
            </a:r>
            <a:r>
              <a:rPr lang="en-US" dirty="0" smtClean="0"/>
              <a:t>and a </a:t>
            </a:r>
            <a:r>
              <a:rPr lang="en-US" i="1" dirty="0" smtClean="0"/>
              <a:t>control</a:t>
            </a:r>
            <a:r>
              <a:rPr lang="en-US" dirty="0" smtClean="0"/>
              <a:t>.</a:t>
            </a:r>
            <a:br>
              <a:rPr lang="en-US" dirty="0" smtClean="0"/>
            </a:br>
            <a:endParaRPr lang="en-US" dirty="0"/>
          </a:p>
          <a:p>
            <a:r>
              <a:rPr lang="en-US" dirty="0"/>
              <a:t>In science, the </a:t>
            </a:r>
            <a:r>
              <a:rPr lang="en-US" u="sng" dirty="0"/>
              <a:t>dependent variable</a:t>
            </a:r>
            <a:r>
              <a:rPr lang="en-US" dirty="0"/>
              <a:t> </a:t>
            </a:r>
            <a:r>
              <a:rPr lang="en-US" dirty="0" smtClean="0"/>
              <a:t/>
            </a:r>
            <a:br>
              <a:rPr lang="en-US" dirty="0" smtClean="0"/>
            </a:br>
            <a:r>
              <a:rPr lang="en-US" dirty="0" smtClean="0"/>
              <a:t>is </a:t>
            </a:r>
            <a:r>
              <a:rPr lang="en-US" dirty="0"/>
              <a:t>the thing you are measuring </a:t>
            </a:r>
            <a:r>
              <a:rPr lang="en-US" dirty="0" smtClean="0"/>
              <a:t/>
            </a:r>
            <a:br>
              <a:rPr lang="en-US" dirty="0" smtClean="0"/>
            </a:br>
            <a:r>
              <a:rPr lang="en-US" dirty="0" smtClean="0"/>
              <a:t>(</a:t>
            </a:r>
            <a:r>
              <a:rPr lang="en-US" i="1" dirty="0"/>
              <a:t>imagine that the ‘d’ of dependent </a:t>
            </a:r>
            <a:r>
              <a:rPr lang="en-US" i="1" dirty="0" smtClean="0"/>
              <a:t/>
            </a:r>
            <a:br>
              <a:rPr lang="en-US" i="1" dirty="0" smtClean="0"/>
            </a:br>
            <a:r>
              <a:rPr lang="en-US" i="1" dirty="0" smtClean="0"/>
              <a:t>is </a:t>
            </a:r>
            <a:r>
              <a:rPr lang="en-US" i="1" dirty="0"/>
              <a:t>a measuring cup on its side</a:t>
            </a:r>
            <a:r>
              <a:rPr lang="en-US" dirty="0"/>
              <a:t>). </a:t>
            </a:r>
          </a:p>
          <a:p>
            <a:pPr lvl="1"/>
            <a:r>
              <a:rPr lang="en-US" dirty="0"/>
              <a:t>The dependent variable is usually a </a:t>
            </a:r>
            <a:r>
              <a:rPr lang="en-US" dirty="0" smtClean="0"/>
              <a:t/>
            </a:r>
            <a:br>
              <a:rPr lang="en-US" dirty="0" smtClean="0"/>
            </a:br>
            <a:r>
              <a:rPr lang="en-US" dirty="0" smtClean="0"/>
              <a:t>number</a:t>
            </a:r>
            <a:r>
              <a:rPr lang="en-US" dirty="0"/>
              <a:t>. </a:t>
            </a:r>
          </a:p>
          <a:p>
            <a:pPr lvl="1"/>
            <a:r>
              <a:rPr lang="en-US" dirty="0"/>
              <a:t>In any experiment, you can measure </a:t>
            </a:r>
            <a:r>
              <a:rPr lang="en-US" dirty="0" smtClean="0"/>
              <a:t/>
            </a:r>
            <a:br>
              <a:rPr lang="en-US" dirty="0" smtClean="0"/>
            </a:br>
            <a:r>
              <a:rPr lang="en-US" dirty="0" smtClean="0"/>
              <a:t>multiple </a:t>
            </a:r>
            <a:r>
              <a:rPr lang="en-US" dirty="0"/>
              <a:t>items or just one.  </a:t>
            </a:r>
          </a:p>
          <a:p>
            <a:endParaRPr lang="en-US" dirty="0"/>
          </a:p>
        </p:txBody>
      </p:sp>
      <p:pic>
        <p:nvPicPr>
          <p:cNvPr id="4" name="Picture 2" descr="C:\Users\99536\AppData\Local\Microsoft\Windows\Temporary Internet Files\Content.IE5\9V57PKDT\MP9003862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74"/>
          <a:stretch/>
        </p:blipFill>
        <p:spPr bwMode="auto">
          <a:xfrm>
            <a:off x="7315200" y="3505200"/>
            <a:ext cx="1701209" cy="295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3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Variables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 example, if you wanted to determine if a brand of fertilizer improved the growth of radishes, your </a:t>
            </a:r>
            <a:r>
              <a:rPr lang="en-US" u="sng" dirty="0"/>
              <a:t>dependent variable</a:t>
            </a:r>
            <a:r>
              <a:rPr lang="en-US" dirty="0"/>
              <a:t> might be height, weight, width, rate of change of height, or all of the above. </a:t>
            </a:r>
          </a:p>
          <a:p>
            <a:pPr lvl="1"/>
            <a:r>
              <a:rPr lang="en-US" dirty="0"/>
              <a:t>Notice that the dependent variable was not ‘growth’. </a:t>
            </a:r>
            <a:endParaRPr lang="en-US" dirty="0" smtClean="0"/>
          </a:p>
          <a:p>
            <a:pPr lvl="1"/>
            <a:r>
              <a:rPr lang="en-US" dirty="0" smtClean="0"/>
              <a:t>Growth </a:t>
            </a:r>
            <a:r>
              <a:rPr lang="en-US" dirty="0"/>
              <a:t>cannot be measured but change in height, final weight, or other specific measurements can be measured. </a:t>
            </a:r>
          </a:p>
          <a:p>
            <a:pPr lvl="1"/>
            <a:r>
              <a:rPr lang="en-US" dirty="0"/>
              <a:t>A dependent variable should always be able to be measured in a numerical fashion. </a:t>
            </a:r>
          </a:p>
          <a:p>
            <a:endParaRPr lang="en-US" dirty="0"/>
          </a:p>
        </p:txBody>
      </p:sp>
      <p:pic>
        <p:nvPicPr>
          <p:cNvPr id="4" name="Picture 2" descr="radishe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6506" y="273940"/>
            <a:ext cx="1546494" cy="185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85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193553" y="4348877"/>
            <a:ext cx="2798048" cy="24329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Independent Variables</a:t>
            </a:r>
            <a:endParaRPr lang="en-US" dirty="0"/>
          </a:p>
        </p:txBody>
      </p:sp>
      <p:sp>
        <p:nvSpPr>
          <p:cNvPr id="3" name="Content Placeholder 2"/>
          <p:cNvSpPr>
            <a:spLocks noGrp="1"/>
          </p:cNvSpPr>
          <p:nvPr>
            <p:ph idx="1"/>
          </p:nvPr>
        </p:nvSpPr>
        <p:spPr>
          <a:xfrm>
            <a:off x="1066800" y="1143000"/>
            <a:ext cx="7696200" cy="5334000"/>
          </a:xfrm>
        </p:spPr>
        <p:txBody>
          <a:bodyPr>
            <a:normAutofit fontScale="77500" lnSpcReduction="20000"/>
          </a:bodyPr>
          <a:lstStyle/>
          <a:p>
            <a:r>
              <a:rPr lang="en-US" dirty="0" smtClean="0"/>
              <a:t>The </a:t>
            </a:r>
            <a:r>
              <a:rPr lang="en-US" u="sng" dirty="0" smtClean="0"/>
              <a:t>independent variable</a:t>
            </a:r>
            <a:r>
              <a:rPr lang="en-US" dirty="0" smtClean="0"/>
              <a:t> </a:t>
            </a:r>
            <a:r>
              <a:rPr lang="en-US" dirty="0"/>
              <a:t>is the </a:t>
            </a:r>
            <a:r>
              <a:rPr lang="en-US" u="sng" dirty="0"/>
              <a:t>one</a:t>
            </a:r>
            <a:r>
              <a:rPr lang="en-US" dirty="0"/>
              <a:t> thing that you think may be the cause of a phenomena.  </a:t>
            </a:r>
          </a:p>
          <a:p>
            <a:pPr lvl="1"/>
            <a:r>
              <a:rPr lang="en-US" dirty="0"/>
              <a:t>For example, if you were testing a brand of fertilizer to determine its impact on the growth of radishes, the independent variable would be the brand of </a:t>
            </a:r>
            <a:r>
              <a:rPr lang="en-US" dirty="0" smtClean="0"/>
              <a:t>fertilizer</a:t>
            </a:r>
            <a:br>
              <a:rPr lang="en-US" dirty="0" smtClean="0"/>
            </a:br>
            <a:r>
              <a:rPr lang="en-US" dirty="0" smtClean="0"/>
              <a:t>. </a:t>
            </a:r>
            <a:endParaRPr lang="en-US" dirty="0"/>
          </a:p>
          <a:p>
            <a:r>
              <a:rPr lang="en-US" dirty="0"/>
              <a:t>There can only be ONE independent variable per experiment. </a:t>
            </a:r>
          </a:p>
          <a:p>
            <a:pPr lvl="1"/>
            <a:r>
              <a:rPr lang="en-US" dirty="0"/>
              <a:t>If you have multiple independent variables, you wouldn’t know what is responsible for the changes you measured!</a:t>
            </a:r>
          </a:p>
          <a:p>
            <a:pPr lvl="1"/>
            <a:r>
              <a:rPr lang="en-US" dirty="0"/>
              <a:t>For example, if you tested both a </a:t>
            </a:r>
            <a:r>
              <a:rPr lang="en-US" dirty="0" smtClean="0"/>
              <a:t/>
            </a:r>
            <a:br>
              <a:rPr lang="en-US" dirty="0" smtClean="0"/>
            </a:br>
            <a:r>
              <a:rPr lang="en-US" dirty="0" smtClean="0"/>
              <a:t>fertilizer </a:t>
            </a:r>
            <a:r>
              <a:rPr lang="en-US" dirty="0"/>
              <a:t>and a different kind of soil, </a:t>
            </a:r>
            <a:r>
              <a:rPr lang="en-US" dirty="0" smtClean="0"/>
              <a:t/>
            </a:r>
            <a:br>
              <a:rPr lang="en-US" dirty="0" smtClean="0"/>
            </a:br>
            <a:r>
              <a:rPr lang="en-US" dirty="0" smtClean="0"/>
              <a:t>you </a:t>
            </a:r>
            <a:r>
              <a:rPr lang="en-US" dirty="0"/>
              <a:t>wouldn’t know which was </a:t>
            </a:r>
            <a:r>
              <a:rPr lang="en-US" dirty="0" smtClean="0"/>
              <a:t/>
            </a:r>
            <a:br>
              <a:rPr lang="en-US" dirty="0" smtClean="0"/>
            </a:br>
            <a:r>
              <a:rPr lang="en-US" dirty="0" smtClean="0"/>
              <a:t>responsible </a:t>
            </a:r>
            <a:r>
              <a:rPr lang="en-US" dirty="0"/>
              <a:t>for any changes you </a:t>
            </a:r>
            <a:r>
              <a:rPr lang="en-US" dirty="0" smtClean="0"/>
              <a:t/>
            </a:r>
            <a:br>
              <a:rPr lang="en-US" dirty="0" smtClean="0"/>
            </a:br>
            <a:r>
              <a:rPr lang="en-US" dirty="0" smtClean="0"/>
              <a:t>might </a:t>
            </a:r>
            <a:r>
              <a:rPr lang="en-US" dirty="0"/>
              <a:t>observe. </a:t>
            </a:r>
          </a:p>
          <a:p>
            <a:endParaRPr lang="en-US" dirty="0"/>
          </a:p>
        </p:txBody>
      </p:sp>
      <p:sp>
        <p:nvSpPr>
          <p:cNvPr id="4" name="Rectangle 3"/>
          <p:cNvSpPr/>
          <p:nvPr/>
        </p:nvSpPr>
        <p:spPr>
          <a:xfrm>
            <a:off x="6293425" y="4348877"/>
            <a:ext cx="2698175" cy="2492990"/>
          </a:xfrm>
          <a:prstGeom prst="rect">
            <a:avLst/>
          </a:prstGeom>
          <a:noFill/>
        </p:spPr>
        <p:txBody>
          <a:bodyPr wrap="none" lIns="91440" tIns="45720" rIns="91440" bIns="45720">
            <a:spAutoFit/>
          </a:bodyPr>
          <a:lstStyle/>
          <a:p>
            <a:pPr algn="ctr"/>
            <a:r>
              <a:rPr lang="en-U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Independent</a:t>
            </a:r>
            <a:br>
              <a:rPr lang="en-U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3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Variable</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ctr"/>
            <a:r>
              <a:rPr lang="en-US" sz="45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endParaRPr lang="en-US" sz="45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2510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adishe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5271662"/>
            <a:ext cx="1177794" cy="1416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Control</a:t>
            </a:r>
            <a:endParaRPr lang="en-US" dirty="0"/>
          </a:p>
        </p:txBody>
      </p:sp>
      <p:sp>
        <p:nvSpPr>
          <p:cNvPr id="3" name="Content Placeholder 2"/>
          <p:cNvSpPr>
            <a:spLocks noGrp="1"/>
          </p:cNvSpPr>
          <p:nvPr>
            <p:ph idx="1"/>
          </p:nvPr>
        </p:nvSpPr>
        <p:spPr>
          <a:xfrm>
            <a:off x="1219200" y="1219200"/>
            <a:ext cx="7696200" cy="3810000"/>
          </a:xfrm>
        </p:spPr>
        <p:txBody>
          <a:bodyPr>
            <a:normAutofit fontScale="92500" lnSpcReduction="20000"/>
          </a:bodyPr>
          <a:lstStyle/>
          <a:p>
            <a:r>
              <a:rPr lang="en-US" dirty="0"/>
              <a:t>Every experiment needs to have a </a:t>
            </a:r>
            <a:r>
              <a:rPr lang="en-US" u="sng" dirty="0" smtClean="0"/>
              <a:t>control</a:t>
            </a:r>
            <a:r>
              <a:rPr lang="en-US" dirty="0" smtClean="0"/>
              <a:t>. </a:t>
            </a:r>
            <a:endParaRPr lang="en-US" dirty="0"/>
          </a:p>
          <a:p>
            <a:pPr lvl="1"/>
            <a:r>
              <a:rPr lang="en-US" dirty="0"/>
              <a:t>The </a:t>
            </a:r>
            <a:r>
              <a:rPr lang="en-US" u="sng" dirty="0"/>
              <a:t>control</a:t>
            </a:r>
            <a:r>
              <a:rPr lang="en-US" dirty="0"/>
              <a:t> is the untreated group. </a:t>
            </a:r>
          </a:p>
          <a:p>
            <a:pPr lvl="1"/>
            <a:r>
              <a:rPr lang="en-US" dirty="0"/>
              <a:t>If we were to conduct our radish experiment, we would have to have a group of radishes that didn’t receive the fertilizer we were testing as our independent variable. </a:t>
            </a:r>
          </a:p>
          <a:p>
            <a:pPr lvl="1"/>
            <a:r>
              <a:rPr lang="en-US" dirty="0"/>
              <a:t>This would enable us to determine if any change in growth was due to the fertilizer or because of another unknown factor. </a:t>
            </a:r>
          </a:p>
          <a:p>
            <a:endParaRPr lang="en-US" dirty="0"/>
          </a:p>
        </p:txBody>
      </p:sp>
      <p:pic>
        <p:nvPicPr>
          <p:cNvPr id="4" name="Picture 2" descr="radish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4817705"/>
            <a:ext cx="1676400" cy="20158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90800" y="6016576"/>
            <a:ext cx="2842445" cy="600164"/>
          </a:xfrm>
          <a:prstGeom prst="rect">
            <a:avLst/>
          </a:prstGeom>
          <a:noFill/>
        </p:spPr>
        <p:txBody>
          <a:bodyPr wrap="none" lIns="91440" tIns="45720" rIns="91440" bIns="45720">
            <a:spAutoFit/>
          </a:bodyPr>
          <a:lstStyle/>
          <a:p>
            <a:pPr algn="ctr"/>
            <a:r>
              <a:rPr lang="en-US" sz="3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Experimental</a:t>
            </a:r>
            <a:endPar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6705600" y="6019800"/>
            <a:ext cx="1688283" cy="600164"/>
          </a:xfrm>
          <a:prstGeom prst="rect">
            <a:avLst/>
          </a:prstGeom>
          <a:noFill/>
        </p:spPr>
        <p:txBody>
          <a:bodyPr wrap="none" lIns="91440" tIns="45720" rIns="91440" bIns="45720">
            <a:spAutoFit/>
          </a:bodyPr>
          <a:lstStyle/>
          <a:p>
            <a:pPr algn="ctr"/>
            <a:r>
              <a:rPr lang="en-US" sz="3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a:t>
            </a:r>
            <a:endPar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0650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the 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first see a passage on the ACT Science exam (or any scientific experiment in life), always begin by asking the following: </a:t>
            </a:r>
          </a:p>
          <a:p>
            <a:pPr marL="916686" lvl="1" indent="-514350">
              <a:buFont typeface="+mj-lt"/>
              <a:buAutoNum type="arabicPeriod"/>
            </a:pPr>
            <a:r>
              <a:rPr lang="en-US" dirty="0" smtClean="0"/>
              <a:t>What was the purpose of this work? What were they trying to determine?</a:t>
            </a:r>
          </a:p>
          <a:p>
            <a:pPr marL="916686" lvl="1" indent="-514350">
              <a:buFont typeface="+mj-lt"/>
              <a:buAutoNum type="arabicPeriod"/>
            </a:pPr>
            <a:r>
              <a:rPr lang="en-US" dirty="0" smtClean="0"/>
              <a:t>What did they compare? What was changed (the independent variable)? </a:t>
            </a:r>
          </a:p>
          <a:p>
            <a:pPr marL="916686" lvl="1" indent="-514350">
              <a:buFont typeface="+mj-lt"/>
              <a:buAutoNum type="arabicPeriod"/>
            </a:pPr>
            <a:r>
              <a:rPr lang="en-US" dirty="0" smtClean="0"/>
              <a:t>What was measured (the dependent variable)? </a:t>
            </a:r>
          </a:p>
          <a:p>
            <a:pPr marL="916686" lvl="1" indent="-514350">
              <a:buFont typeface="+mj-lt"/>
              <a:buAutoNum type="arabicPeriod"/>
            </a:pPr>
            <a:r>
              <a:rPr lang="en-US" dirty="0" smtClean="0"/>
              <a:t>What trends occurred in their data? How was the experimental data different from the control data? How was it similar?</a:t>
            </a:r>
          </a:p>
          <a:p>
            <a:pPr marL="916686" lvl="1" indent="-514350">
              <a:buFont typeface="+mj-lt"/>
              <a:buAutoNum type="arabicPeriod"/>
            </a:pPr>
            <a:r>
              <a:rPr lang="en-US" dirty="0" smtClean="0"/>
              <a:t>What was the outcome? </a:t>
            </a:r>
            <a:endParaRPr lang="en-US" dirty="0"/>
          </a:p>
        </p:txBody>
      </p:sp>
    </p:spTree>
    <p:extLst>
      <p:ext uri="{BB962C8B-B14F-4D97-AF65-F5344CB8AC3E}">
        <p14:creationId xmlns:p14="http://schemas.microsoft.com/office/powerpoint/2010/main" val="1160078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939800"/>
            <a:ext cx="6400800" cy="2286000"/>
          </a:xfrm>
        </p:spPr>
        <p:txBody>
          <a:bodyPr/>
          <a:lstStyle/>
          <a:p>
            <a:r>
              <a:rPr lang="en-US" dirty="0" smtClean="0"/>
              <a:t>Types of ACT Science Questions</a:t>
            </a:r>
            <a:endParaRPr lang="en-US" dirty="0"/>
          </a:p>
        </p:txBody>
      </p:sp>
      <p:pic>
        <p:nvPicPr>
          <p:cNvPr id="6" name="Picture 2" descr="C:\Users\99536\AppData\Local\Microsoft\Windows\Temporary Internet Files\Content.IE5\9V57PKDT\MP9004484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6400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2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Strategies for specific kinds of </a:t>
            </a:r>
            <a:r>
              <a:rPr lang="en-US" sz="3200" dirty="0" smtClean="0"/>
              <a:t>questions.</a:t>
            </a:r>
            <a:endParaRPr lang="en-US" sz="3200" dirty="0"/>
          </a:p>
        </p:txBody>
      </p:sp>
      <p:sp>
        <p:nvSpPr>
          <p:cNvPr id="3" name="Content Placeholder 2"/>
          <p:cNvSpPr>
            <a:spLocks noGrp="1"/>
          </p:cNvSpPr>
          <p:nvPr>
            <p:ph idx="1"/>
          </p:nvPr>
        </p:nvSpPr>
        <p:spPr/>
        <p:txBody>
          <a:bodyPr/>
          <a:lstStyle/>
          <a:p>
            <a:pPr lvl="0"/>
            <a:r>
              <a:rPr lang="en-US" dirty="0" smtClean="0"/>
              <a:t>In </a:t>
            </a:r>
            <a:r>
              <a:rPr lang="en-US" dirty="0"/>
              <a:t>the following sections, we’ll consider strategies that maximize your ability to answer each of the </a:t>
            </a:r>
            <a:r>
              <a:rPr lang="en-US" dirty="0" smtClean="0"/>
              <a:t>following:</a:t>
            </a:r>
          </a:p>
          <a:p>
            <a:pPr lvl="1"/>
            <a:r>
              <a:rPr lang="en-US" dirty="0" smtClean="0"/>
              <a:t>Look-up Questions</a:t>
            </a:r>
          </a:p>
          <a:p>
            <a:pPr lvl="1"/>
            <a:r>
              <a:rPr lang="en-US" dirty="0" smtClean="0"/>
              <a:t>Spotting Trends</a:t>
            </a:r>
          </a:p>
          <a:p>
            <a:pPr lvl="1"/>
            <a:r>
              <a:rPr lang="en-US" dirty="0" smtClean="0"/>
              <a:t>Drawing Inferences</a:t>
            </a:r>
          </a:p>
          <a:p>
            <a:pPr lvl="1"/>
            <a:r>
              <a:rPr lang="en-US" dirty="0" smtClean="0"/>
              <a:t>Scientific Method</a:t>
            </a:r>
          </a:p>
          <a:p>
            <a:pPr lvl="1"/>
            <a:r>
              <a:rPr lang="en-US" dirty="0" smtClean="0"/>
              <a:t>Compare And Contrast</a:t>
            </a:r>
          </a:p>
          <a:p>
            <a:endParaRPr lang="en-US" dirty="0"/>
          </a:p>
        </p:txBody>
      </p:sp>
      <p:pic>
        <p:nvPicPr>
          <p:cNvPr id="4" name="Picture 2" descr="http://www.opticalres.com/optics_for_kids/images/image_scientist_question.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2971800"/>
            <a:ext cx="3167903" cy="3231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14522" y="6107777"/>
            <a:ext cx="1006382" cy="230832"/>
          </a:xfrm>
          <a:prstGeom prst="rect">
            <a:avLst/>
          </a:prstGeom>
        </p:spPr>
        <p:txBody>
          <a:bodyPr wrap="square">
            <a:spAutoFit/>
          </a:bodyPr>
          <a:lstStyle/>
          <a:p>
            <a:r>
              <a:rPr lang="en-US" sz="900" i="1" dirty="0" smtClean="0">
                <a:effectLst/>
              </a:rPr>
              <a:t>opticalres.com</a:t>
            </a:r>
            <a:endParaRPr lang="en-US" sz="900" i="1" dirty="0"/>
          </a:p>
        </p:txBody>
      </p:sp>
    </p:spTree>
    <p:extLst>
      <p:ext uri="{BB962C8B-B14F-4D97-AF65-F5344CB8AC3E}">
        <p14:creationId xmlns:p14="http://schemas.microsoft.com/office/powerpoint/2010/main" val="415011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06705" y="457200"/>
            <a:ext cx="6400800" cy="2286000"/>
          </a:xfrm>
        </p:spPr>
        <p:txBody>
          <a:bodyPr/>
          <a:lstStyle/>
          <a:p>
            <a:r>
              <a:rPr lang="en-US" dirty="0" smtClean="0"/>
              <a:t>Look-up Questions</a:t>
            </a:r>
            <a:endParaRPr lang="en-US" dirty="0"/>
          </a:p>
        </p:txBody>
      </p:sp>
      <p:pic>
        <p:nvPicPr>
          <p:cNvPr id="6" name="Picture 5" descr="Q:\140061.enu\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600200"/>
            <a:ext cx="2874291" cy="471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02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Questions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u="sng" dirty="0"/>
              <a:t>Look-up questions</a:t>
            </a:r>
            <a:r>
              <a:rPr lang="en-US" dirty="0"/>
              <a:t> are the easiest – you simply have to find the answer somewhere in the passage. </a:t>
            </a:r>
          </a:p>
          <a:p>
            <a:pPr lvl="1"/>
            <a:r>
              <a:rPr lang="en-US" dirty="0"/>
              <a:t>Typically the answer you need for these questions will be in a table or a graph. </a:t>
            </a:r>
          </a:p>
          <a:p>
            <a:pPr lvl="1"/>
            <a:r>
              <a:rPr lang="en-US" dirty="0"/>
              <a:t>There are typically 5-6 of these questions on the ACT Science exam (usually about one per passage).</a:t>
            </a:r>
          </a:p>
          <a:p>
            <a:r>
              <a:rPr lang="en-US" dirty="0"/>
              <a:t>Look-up questions often refer to a table or figure by name (e.g. According to Table 1…).</a:t>
            </a:r>
          </a:p>
          <a:p>
            <a:pPr lvl="1"/>
            <a:r>
              <a:rPr lang="en-US" dirty="0"/>
              <a:t>Always answer these questions as you have the highest likelihood of getting these questions correct compared to all other kinds of questions. </a:t>
            </a:r>
          </a:p>
          <a:p>
            <a:endParaRPr lang="en-US" dirty="0"/>
          </a:p>
        </p:txBody>
      </p:sp>
    </p:spTree>
    <p:extLst>
      <p:ext uri="{BB962C8B-B14F-4D97-AF65-F5344CB8AC3E}">
        <p14:creationId xmlns:p14="http://schemas.microsoft.com/office/powerpoint/2010/main" val="328098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The ACT Science exam is a test of your ability to think critically, form arguments based on evidence, and draw conclusions through data analysis. </a:t>
            </a:r>
            <a:r>
              <a:rPr lang="en-US" dirty="0" smtClean="0"/>
              <a:t/>
            </a:r>
            <a:br>
              <a:rPr lang="en-US" dirty="0" smtClean="0"/>
            </a:br>
            <a:endParaRPr lang="en-US" dirty="0"/>
          </a:p>
          <a:p>
            <a:pPr lvl="0"/>
            <a:r>
              <a:rPr lang="en-US" dirty="0"/>
              <a:t>The ACT Science exam consists of 40 questions that make up 25% of your final score. </a:t>
            </a:r>
          </a:p>
          <a:p>
            <a:pPr lvl="1"/>
            <a:r>
              <a:rPr lang="en-US" dirty="0"/>
              <a:t>This test is the last you’ll take in part because it consists of elements from the three other areas of the ACT Exam. </a:t>
            </a:r>
            <a:r>
              <a:rPr lang="en-US" dirty="0" smtClean="0"/>
              <a:t/>
            </a:r>
            <a:br>
              <a:rPr lang="en-US" dirty="0" smtClean="0"/>
            </a:br>
            <a:endParaRPr lang="en-US" dirty="0"/>
          </a:p>
          <a:p>
            <a:r>
              <a:rPr lang="en-US" dirty="0"/>
              <a:t>You have 35 minutes to complete the exam, meaning you need to answer 1-2 </a:t>
            </a:r>
            <a:r>
              <a:rPr lang="en-US" dirty="0" smtClean="0"/>
              <a:t/>
            </a:r>
            <a:br>
              <a:rPr lang="en-US" dirty="0" smtClean="0"/>
            </a:br>
            <a:r>
              <a:rPr lang="en-US" dirty="0" smtClean="0"/>
              <a:t>questions per </a:t>
            </a:r>
            <a:r>
              <a:rPr lang="en-US" dirty="0"/>
              <a:t>minute to finish on time. </a:t>
            </a:r>
          </a:p>
          <a:p>
            <a:pPr lvl="1"/>
            <a:r>
              <a:rPr lang="en-US" dirty="0"/>
              <a:t>It covers four subjects: biology, </a:t>
            </a:r>
            <a:r>
              <a:rPr lang="en-US" dirty="0" smtClean="0"/>
              <a:t>chemistry</a:t>
            </a:r>
            <a:r>
              <a:rPr lang="en-US" dirty="0"/>
              <a:t>, </a:t>
            </a:r>
            <a:r>
              <a:rPr lang="en-US" dirty="0" smtClean="0"/>
              <a:t/>
            </a:r>
            <a:br>
              <a:rPr lang="en-US" dirty="0" smtClean="0"/>
            </a:br>
            <a:r>
              <a:rPr lang="en-US" dirty="0" smtClean="0"/>
              <a:t>physics</a:t>
            </a:r>
            <a:r>
              <a:rPr lang="en-US" dirty="0"/>
              <a:t>, and earth sciences. </a:t>
            </a:r>
          </a:p>
          <a:p>
            <a:endParaRPr lang="en-US" dirty="0"/>
          </a:p>
        </p:txBody>
      </p:sp>
      <p:pic>
        <p:nvPicPr>
          <p:cNvPr id="2050" name="Picture 2" descr="Q:\140061.enu\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029200"/>
            <a:ext cx="1589830" cy="16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2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Strategies</a:t>
            </a:r>
            <a:endParaRPr lang="en-US" dirty="0"/>
          </a:p>
        </p:txBody>
      </p:sp>
      <p:sp>
        <p:nvSpPr>
          <p:cNvPr id="3" name="Content Placeholder 2"/>
          <p:cNvSpPr>
            <a:spLocks noGrp="1"/>
          </p:cNvSpPr>
          <p:nvPr>
            <p:ph idx="1"/>
          </p:nvPr>
        </p:nvSpPr>
        <p:spPr/>
        <p:txBody>
          <a:bodyPr>
            <a:normAutofit lnSpcReduction="10000"/>
          </a:bodyPr>
          <a:lstStyle/>
          <a:p>
            <a:r>
              <a:rPr lang="en-US" dirty="0"/>
              <a:t>While these are the easiest questions, it is important to remember two strategies: </a:t>
            </a:r>
          </a:p>
          <a:p>
            <a:pPr marL="916686" lvl="1" indent="-514350">
              <a:buFont typeface="+mj-lt"/>
              <a:buAutoNum type="arabicPeriod"/>
            </a:pPr>
            <a:r>
              <a:rPr lang="en-US" u="sng" dirty="0"/>
              <a:t>Make sure you are looking at the right table or figure</a:t>
            </a:r>
            <a:r>
              <a:rPr lang="en-US" dirty="0"/>
              <a:t>! </a:t>
            </a:r>
            <a:r>
              <a:rPr lang="en-US" dirty="0" smtClean="0"/>
              <a:t>It </a:t>
            </a:r>
            <a:r>
              <a:rPr lang="en-US" dirty="0"/>
              <a:t>is easy to glance at the wrong table when stressed or in a hurry. </a:t>
            </a:r>
          </a:p>
          <a:p>
            <a:pPr marL="916686" lvl="1" indent="-514350">
              <a:buFont typeface="+mj-lt"/>
              <a:buAutoNum type="arabicPeriod"/>
            </a:pPr>
            <a:r>
              <a:rPr lang="en-US" u="sng" dirty="0"/>
              <a:t>Make sure you are only looking at the table or part of table mentioned in the question</a:t>
            </a:r>
            <a:r>
              <a:rPr lang="en-US" dirty="0"/>
              <a:t>.  Sometimes test-takers ‘think too much’ about a question and choose the wrong answer based on information that is present but not part of the question. </a:t>
            </a:r>
          </a:p>
          <a:p>
            <a:endParaRPr lang="en-US" dirty="0"/>
          </a:p>
        </p:txBody>
      </p:sp>
    </p:spTree>
    <p:extLst>
      <p:ext uri="{BB962C8B-B14F-4D97-AF65-F5344CB8AC3E}">
        <p14:creationId xmlns:p14="http://schemas.microsoft.com/office/powerpoint/2010/main" val="54877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Strategies</a:t>
            </a:r>
            <a:endParaRPr lang="en-US" dirty="0"/>
          </a:p>
        </p:txBody>
      </p:sp>
      <p:sp>
        <p:nvSpPr>
          <p:cNvPr id="3" name="Content Placeholder 2"/>
          <p:cNvSpPr>
            <a:spLocks noGrp="1"/>
          </p:cNvSpPr>
          <p:nvPr>
            <p:ph idx="1"/>
          </p:nvPr>
        </p:nvSpPr>
        <p:spPr>
          <a:xfrm>
            <a:off x="1219200" y="1219200"/>
            <a:ext cx="7696200" cy="3200400"/>
          </a:xfrm>
        </p:spPr>
        <p:txBody>
          <a:bodyPr>
            <a:normAutofit fontScale="92500"/>
          </a:bodyPr>
          <a:lstStyle/>
          <a:p>
            <a:pPr lvl="0"/>
            <a:r>
              <a:rPr lang="en-US" dirty="0"/>
              <a:t>Sometimes a look-up question will refer to a graph with x- and y-axes. </a:t>
            </a:r>
          </a:p>
          <a:p>
            <a:pPr lvl="1"/>
            <a:r>
              <a:rPr lang="en-US" dirty="0"/>
              <a:t>Remember that the </a:t>
            </a:r>
            <a:r>
              <a:rPr lang="en-US" u="sng" dirty="0"/>
              <a:t>x-axis</a:t>
            </a:r>
            <a:r>
              <a:rPr lang="en-US" dirty="0"/>
              <a:t> is horizontal and the </a:t>
            </a:r>
            <a:r>
              <a:rPr lang="en-US" u="sng" dirty="0"/>
              <a:t>y-axis</a:t>
            </a:r>
            <a:r>
              <a:rPr lang="en-US" dirty="0"/>
              <a:t> is vertical. </a:t>
            </a:r>
          </a:p>
          <a:p>
            <a:pPr lvl="1"/>
            <a:r>
              <a:rPr lang="en-US" dirty="0"/>
              <a:t>Often the x-axis plots the independent variable (the thing changed in an experiment) and the y-axis plots the dependent variable (the </a:t>
            </a:r>
            <a:r>
              <a:rPr lang="en-US" dirty="0" smtClean="0"/>
              <a:t>thing measured). </a:t>
            </a:r>
            <a:endParaRPr lang="en-US"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52338713"/>
              </p:ext>
            </p:extLst>
          </p:nvPr>
        </p:nvGraphicFramePr>
        <p:xfrm>
          <a:off x="2819400" y="4352836"/>
          <a:ext cx="4495800" cy="21288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94484" y="4429036"/>
            <a:ext cx="1385316" cy="600164"/>
          </a:xfrm>
          <a:prstGeom prst="rect">
            <a:avLst/>
          </a:prstGeom>
          <a:noFill/>
        </p:spPr>
        <p:txBody>
          <a:bodyPr wrap="none" lIns="91440" tIns="45720" rIns="91440" bIns="45720">
            <a:spAutoFit/>
          </a:bodyPr>
          <a:lstStyle/>
          <a:p>
            <a:pPr algn="ctr"/>
            <a:r>
              <a:rPr lang="en-US" sz="3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y-axis</a:t>
            </a:r>
            <a:endPar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6477000" y="6257836"/>
            <a:ext cx="1385316" cy="600164"/>
          </a:xfrm>
          <a:prstGeom prst="rect">
            <a:avLst/>
          </a:prstGeom>
          <a:noFill/>
        </p:spPr>
        <p:txBody>
          <a:bodyPr wrap="none" lIns="91440" tIns="45720" rIns="91440" bIns="45720">
            <a:spAutoFit/>
          </a:bodyPr>
          <a:lstStyle/>
          <a:p>
            <a:pPr algn="ctr"/>
            <a:r>
              <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x</a:t>
            </a:r>
            <a:r>
              <a:rPr lang="en-US" sz="3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-axis</a:t>
            </a:r>
            <a:endParaRPr lang="en-US" sz="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8999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 the Answer</a:t>
            </a:r>
            <a:endParaRPr lang="en-US" dirty="0"/>
          </a:p>
        </p:txBody>
      </p:sp>
      <p:sp>
        <p:nvSpPr>
          <p:cNvPr id="3" name="Content Placeholder 2"/>
          <p:cNvSpPr>
            <a:spLocks noGrp="1"/>
          </p:cNvSpPr>
          <p:nvPr>
            <p:ph idx="1"/>
          </p:nvPr>
        </p:nvSpPr>
        <p:spPr>
          <a:xfrm>
            <a:off x="1219200" y="1219200"/>
            <a:ext cx="7696200" cy="4114800"/>
          </a:xfrm>
        </p:spPr>
        <p:txBody>
          <a:bodyPr>
            <a:normAutofit lnSpcReduction="10000"/>
          </a:bodyPr>
          <a:lstStyle/>
          <a:p>
            <a:pPr lvl="0"/>
            <a:r>
              <a:rPr lang="en-US" dirty="0"/>
              <a:t>One strategy for a look-up question is to </a:t>
            </a:r>
            <a:r>
              <a:rPr lang="en-US" u="sng" dirty="0"/>
              <a:t>anticipate the answer</a:t>
            </a:r>
            <a:r>
              <a:rPr lang="en-US" dirty="0"/>
              <a:t>; in other words, try to come up with the answer before looking at the available options.</a:t>
            </a:r>
          </a:p>
          <a:p>
            <a:pPr lvl="1"/>
            <a:r>
              <a:rPr lang="en-US" dirty="0"/>
              <a:t>If you can find the answer on your own and then find an answer that matches it, you’re less likely to make a mistake or choose an answer that looks right but is not correct. </a:t>
            </a:r>
          </a:p>
          <a:p>
            <a:endParaRPr lang="en-US" dirty="0"/>
          </a:p>
        </p:txBody>
      </p:sp>
      <p:pic>
        <p:nvPicPr>
          <p:cNvPr id="4" name="Picture 3" descr="Q:\140061.enu\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66623" y="5181600"/>
            <a:ext cx="2657977" cy="15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8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6500" y="914400"/>
            <a:ext cx="6400800" cy="2286000"/>
          </a:xfrm>
        </p:spPr>
        <p:txBody>
          <a:bodyPr/>
          <a:lstStyle/>
          <a:p>
            <a:r>
              <a:rPr lang="en-US" dirty="0" smtClean="0"/>
              <a:t>Trend-Spotting Questions</a:t>
            </a:r>
            <a:endParaRPr lang="en-US" dirty="0"/>
          </a:p>
        </p:txBody>
      </p:sp>
      <p:pic>
        <p:nvPicPr>
          <p:cNvPr id="6" name="Picture 2" descr="http://www.popsci.com/files/imagecache/article_image_large/files/articles/personal-genomic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7107"/>
            <a:ext cx="5163108" cy="3438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76999" y="5735805"/>
            <a:ext cx="1141659" cy="230832"/>
          </a:xfrm>
          <a:prstGeom prst="rect">
            <a:avLst/>
          </a:prstGeom>
        </p:spPr>
        <p:txBody>
          <a:bodyPr wrap="none">
            <a:spAutoFit/>
          </a:bodyPr>
          <a:lstStyle/>
          <a:p>
            <a:r>
              <a:rPr lang="en-US" sz="900" i="1" dirty="0" smtClean="0">
                <a:hlinkClick r:id="rId4"/>
              </a:rPr>
              <a:t>Source: culturewav.es</a:t>
            </a:r>
            <a:r>
              <a:rPr lang="en-US" sz="900" i="1" dirty="0" smtClean="0"/>
              <a:t> </a:t>
            </a:r>
            <a:endParaRPr lang="en-US" sz="900" i="1" dirty="0"/>
          </a:p>
        </p:txBody>
      </p:sp>
    </p:spTree>
    <p:extLst>
      <p:ext uri="{BB962C8B-B14F-4D97-AF65-F5344CB8AC3E}">
        <p14:creationId xmlns:p14="http://schemas.microsoft.com/office/powerpoint/2010/main" val="132680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Trend-spotting Questions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The second kind of question involves </a:t>
            </a:r>
            <a:r>
              <a:rPr lang="en-US" u="sng" dirty="0"/>
              <a:t>spotting trends</a:t>
            </a:r>
            <a:r>
              <a:rPr lang="en-US" dirty="0"/>
              <a:t>. </a:t>
            </a:r>
          </a:p>
          <a:p>
            <a:pPr lvl="1"/>
            <a:r>
              <a:rPr lang="en-US" dirty="0"/>
              <a:t>Typically there are 5-6 trend-spotting questions on the ACT Science exam, or roughly one per passage. </a:t>
            </a:r>
          </a:p>
          <a:p>
            <a:pPr lvl="1"/>
            <a:r>
              <a:rPr lang="en-US" dirty="0"/>
              <a:t>These are the second-easiest kinds of questions to answer. </a:t>
            </a:r>
          </a:p>
          <a:p>
            <a:pPr lvl="1"/>
            <a:r>
              <a:rPr lang="en-US" dirty="0"/>
              <a:t>Trend-spotting requires you to identify what is known (your reference values) and then using this known information to determine a missing value. </a:t>
            </a:r>
            <a:r>
              <a:rPr lang="en-US" dirty="0" smtClean="0"/>
              <a:t/>
            </a:r>
            <a:br>
              <a:rPr lang="en-US" dirty="0" smtClean="0"/>
            </a:br>
            <a:endParaRPr lang="en-US" dirty="0"/>
          </a:p>
          <a:p>
            <a:pPr lvl="0"/>
            <a:r>
              <a:rPr lang="en-US" dirty="0"/>
              <a:t>Trend-spotting involves three key skills: interpolation, extrapolation, and graphic representation. </a:t>
            </a:r>
          </a:p>
          <a:p>
            <a:pPr lvl="1"/>
            <a:r>
              <a:rPr lang="en-US" dirty="0"/>
              <a:t>Understanding how these skills work enables you to better apply these skills when they are needed for a question. </a:t>
            </a:r>
          </a:p>
        </p:txBody>
      </p:sp>
    </p:spTree>
    <p:extLst>
      <p:ext uri="{BB962C8B-B14F-4D97-AF65-F5344CB8AC3E}">
        <p14:creationId xmlns:p14="http://schemas.microsoft.com/office/powerpoint/2010/main" val="1826460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6131624"/>
            <a:ext cx="8153400" cy="726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Interpolation</a:t>
            </a:r>
            <a:endParaRPr lang="en-US" dirty="0"/>
          </a:p>
        </p:txBody>
      </p:sp>
      <p:sp>
        <p:nvSpPr>
          <p:cNvPr id="3" name="Content Placeholder 2"/>
          <p:cNvSpPr>
            <a:spLocks noGrp="1"/>
          </p:cNvSpPr>
          <p:nvPr>
            <p:ph idx="1"/>
          </p:nvPr>
        </p:nvSpPr>
        <p:spPr>
          <a:xfrm>
            <a:off x="1219200" y="1219200"/>
            <a:ext cx="7696200" cy="3657600"/>
          </a:xfrm>
        </p:spPr>
        <p:txBody>
          <a:bodyPr>
            <a:normAutofit fontScale="92500" lnSpcReduction="20000"/>
          </a:bodyPr>
          <a:lstStyle/>
          <a:p>
            <a:pPr lvl="0"/>
            <a:r>
              <a:rPr lang="en-US" u="sng" dirty="0"/>
              <a:t>Interpolation</a:t>
            </a:r>
            <a:r>
              <a:rPr lang="en-US" dirty="0"/>
              <a:t> involves finding a missing value that occurs among known data. </a:t>
            </a:r>
          </a:p>
          <a:p>
            <a:pPr lvl="1"/>
            <a:r>
              <a:rPr lang="en-US" dirty="0"/>
              <a:t>For example, if using 1 mg of fertilizer increased final average radish height by 2 mm, and using 3 mg of fertilizer increased the final average radish height by 6 mm, then we could interpolate that using 2 mg of fertilizer would increase the final average radish height by 4 mm. </a:t>
            </a:r>
          </a:p>
          <a:p>
            <a:pPr lvl="1"/>
            <a:r>
              <a:rPr lang="en-US" dirty="0"/>
              <a:t>Interpolation is usually fairly straightforward and is something that most of us do on a regular basis. </a:t>
            </a:r>
          </a:p>
          <a:p>
            <a:endParaRPr lang="en-US" dirty="0"/>
          </a:p>
        </p:txBody>
      </p:sp>
      <p:sp>
        <p:nvSpPr>
          <p:cNvPr id="11" name="Rectangle 10"/>
          <p:cNvSpPr/>
          <p:nvPr/>
        </p:nvSpPr>
        <p:spPr>
          <a:xfrm>
            <a:off x="3038440" y="4953000"/>
            <a:ext cx="787395" cy="1277273"/>
          </a:xfrm>
          <a:prstGeom prst="rect">
            <a:avLst/>
          </a:prstGeom>
          <a:noFill/>
        </p:spPr>
        <p:txBody>
          <a:bodyPr wrap="none" lIns="91440" tIns="45720" rIns="91440" bIns="45720">
            <a:spAutoFit/>
          </a:bodyPr>
          <a:lstStyle/>
          <a:p>
            <a:pPr algn="ctr"/>
            <a:r>
              <a:rPr lang="en-US" sz="7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7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2" descr="radish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878754"/>
            <a:ext cx="183767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adishe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5638800"/>
            <a:ext cx="775228" cy="9322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adish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4688776"/>
            <a:ext cx="2057400" cy="24740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adish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5720" y="5079614"/>
            <a:ext cx="1522456" cy="18307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adish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3995" y="5826733"/>
            <a:ext cx="479019" cy="57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25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Extrapolation</a:t>
            </a:r>
            <a:endParaRPr lang="en-US" dirty="0"/>
          </a:p>
        </p:txBody>
      </p:sp>
      <p:sp>
        <p:nvSpPr>
          <p:cNvPr id="3" name="Content Placeholder 2"/>
          <p:cNvSpPr>
            <a:spLocks noGrp="1"/>
          </p:cNvSpPr>
          <p:nvPr>
            <p:ph idx="1"/>
          </p:nvPr>
        </p:nvSpPr>
        <p:spPr>
          <a:xfrm>
            <a:off x="1219200" y="1219200"/>
            <a:ext cx="7696200" cy="4038600"/>
          </a:xfrm>
        </p:spPr>
        <p:txBody>
          <a:bodyPr>
            <a:normAutofit fontScale="85000" lnSpcReduction="10000"/>
          </a:bodyPr>
          <a:lstStyle/>
          <a:p>
            <a:pPr lvl="0"/>
            <a:r>
              <a:rPr lang="en-US" u="sng" dirty="0"/>
              <a:t>Extrapolation</a:t>
            </a:r>
            <a:r>
              <a:rPr lang="en-US" dirty="0"/>
              <a:t> entails estimation of a value outside of known data. </a:t>
            </a:r>
          </a:p>
          <a:p>
            <a:pPr lvl="1"/>
            <a:r>
              <a:rPr lang="en-US" dirty="0"/>
              <a:t>In our radish example, we could conclude that adding 4 mg of fertilizer might cause the radish average height to increase by 8 mm (</a:t>
            </a:r>
            <a:r>
              <a:rPr lang="en-US" i="1" dirty="0"/>
              <a:t>although we can’t be positive – at some point the fertilizer will have less impact on height and may even lessen the final height</a:t>
            </a:r>
            <a:r>
              <a:rPr lang="en-US" dirty="0"/>
              <a:t>). </a:t>
            </a:r>
          </a:p>
          <a:p>
            <a:pPr lvl="1"/>
            <a:r>
              <a:rPr lang="en-US" dirty="0"/>
              <a:t>Not having any other data, we would conclude that the most logical prediction is that 4 mg of fertilizer would on average increase the final height by 8 mm.</a:t>
            </a:r>
          </a:p>
          <a:p>
            <a:endParaRPr lang="en-US" dirty="0"/>
          </a:p>
        </p:txBody>
      </p:sp>
      <p:sp>
        <p:nvSpPr>
          <p:cNvPr id="11" name="Rectangle 10"/>
          <p:cNvSpPr/>
          <p:nvPr/>
        </p:nvSpPr>
        <p:spPr>
          <a:xfrm>
            <a:off x="990600" y="6131624"/>
            <a:ext cx="8153400" cy="726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72400" y="4827633"/>
            <a:ext cx="787395" cy="1277273"/>
          </a:xfrm>
          <a:prstGeom prst="rect">
            <a:avLst/>
          </a:prstGeom>
          <a:noFill/>
        </p:spPr>
        <p:txBody>
          <a:bodyPr wrap="none" lIns="91440" tIns="45720" rIns="91440" bIns="45720">
            <a:spAutoFit/>
          </a:bodyPr>
          <a:lstStyle/>
          <a:p>
            <a:pPr algn="ctr"/>
            <a:r>
              <a:rPr lang="en-US" sz="7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7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 name="Picture 2" descr="radish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878754"/>
            <a:ext cx="183767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adishe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5638800"/>
            <a:ext cx="775228" cy="9322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adish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5720" y="5079614"/>
            <a:ext cx="1522456" cy="18307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adish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5981" y="5826733"/>
            <a:ext cx="479019" cy="5760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adishe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3488" y="5338440"/>
            <a:ext cx="1212232" cy="145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1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Representation</a:t>
            </a:r>
            <a:endParaRPr lang="en-US" dirty="0"/>
          </a:p>
        </p:txBody>
      </p:sp>
      <p:sp>
        <p:nvSpPr>
          <p:cNvPr id="3" name="Content Placeholder 2"/>
          <p:cNvSpPr>
            <a:spLocks noGrp="1"/>
          </p:cNvSpPr>
          <p:nvPr>
            <p:ph idx="1"/>
          </p:nvPr>
        </p:nvSpPr>
        <p:spPr>
          <a:xfrm>
            <a:off x="1219200" y="1219200"/>
            <a:ext cx="7696200" cy="2895600"/>
          </a:xfrm>
        </p:spPr>
        <p:txBody>
          <a:bodyPr>
            <a:normAutofit fontScale="92500" lnSpcReduction="20000"/>
          </a:bodyPr>
          <a:lstStyle/>
          <a:p>
            <a:pPr lvl="0"/>
            <a:r>
              <a:rPr lang="en-US" u="sng" dirty="0"/>
              <a:t>Graphic representation</a:t>
            </a:r>
            <a:r>
              <a:rPr lang="en-US" dirty="0"/>
              <a:t> entails determining the relationship between two variables. </a:t>
            </a:r>
          </a:p>
          <a:p>
            <a:pPr lvl="1"/>
            <a:r>
              <a:rPr lang="en-US" dirty="0"/>
              <a:t>For example, the radishes and fertilizer exhibited a </a:t>
            </a:r>
            <a:r>
              <a:rPr lang="en-US" b="1" u="sng" dirty="0"/>
              <a:t>direct relationship</a:t>
            </a:r>
            <a:r>
              <a:rPr lang="en-US" dirty="0"/>
              <a:t>; the more fertilizer that was added, the taller the radishes grew. </a:t>
            </a:r>
          </a:p>
          <a:p>
            <a:pPr lvl="2"/>
            <a:r>
              <a:rPr lang="en-US" dirty="0"/>
              <a:t>On a graph, this would occur as a line that moves upward as you go from left to right from the origin (or 0). </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54763693"/>
              </p:ext>
            </p:extLst>
          </p:nvPr>
        </p:nvGraphicFramePr>
        <p:xfrm>
          <a:off x="3048000" y="3962400"/>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radish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3657600"/>
            <a:ext cx="2057400" cy="2474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adish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410200"/>
            <a:ext cx="775228" cy="93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1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Representation</a:t>
            </a:r>
            <a:endParaRPr lang="en-US" dirty="0"/>
          </a:p>
        </p:txBody>
      </p:sp>
      <p:sp>
        <p:nvSpPr>
          <p:cNvPr id="3" name="Content Placeholder 2"/>
          <p:cNvSpPr>
            <a:spLocks noGrp="1"/>
          </p:cNvSpPr>
          <p:nvPr>
            <p:ph idx="1"/>
          </p:nvPr>
        </p:nvSpPr>
        <p:spPr>
          <a:xfrm>
            <a:off x="1219200" y="1219200"/>
            <a:ext cx="7696200" cy="3048000"/>
          </a:xfrm>
        </p:spPr>
        <p:txBody>
          <a:bodyPr>
            <a:normAutofit fontScale="85000" lnSpcReduction="20000"/>
          </a:bodyPr>
          <a:lstStyle/>
          <a:p>
            <a:r>
              <a:rPr lang="en-US" dirty="0"/>
              <a:t>An </a:t>
            </a:r>
            <a:r>
              <a:rPr lang="en-US" u="sng" dirty="0"/>
              <a:t>inverse relationship </a:t>
            </a:r>
            <a:r>
              <a:rPr lang="en-US" dirty="0"/>
              <a:t>is one where as more of one thing occurs, less of another occurs.</a:t>
            </a:r>
          </a:p>
          <a:p>
            <a:pPr lvl="1"/>
            <a:r>
              <a:rPr lang="en-US" dirty="0"/>
              <a:t>For example, the addition of rubbing alcohol to the soil of the radishes would have a negative impact on the final average height of the radishes. </a:t>
            </a:r>
          </a:p>
          <a:p>
            <a:pPr lvl="1"/>
            <a:r>
              <a:rPr lang="en-US" dirty="0"/>
              <a:t>On a graph (with amount of alcohol on the x-axis and final average height of radishes on the y-axis), this would appear as a downward line from left to right. </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31709556"/>
              </p:ext>
            </p:extLst>
          </p:nvPr>
        </p:nvGraphicFramePr>
        <p:xfrm>
          <a:off x="2895600" y="4343400"/>
          <a:ext cx="4800600" cy="22098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radish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4173188"/>
            <a:ext cx="2057400" cy="2474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adish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5410200"/>
            <a:ext cx="775228" cy="93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70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Representation</a:t>
            </a:r>
            <a:endParaRPr lang="en-US" dirty="0"/>
          </a:p>
        </p:txBody>
      </p:sp>
      <p:sp>
        <p:nvSpPr>
          <p:cNvPr id="3" name="Content Placeholder 2"/>
          <p:cNvSpPr>
            <a:spLocks noGrp="1"/>
          </p:cNvSpPr>
          <p:nvPr>
            <p:ph idx="1"/>
          </p:nvPr>
        </p:nvSpPr>
        <p:spPr>
          <a:xfrm>
            <a:off x="1219200" y="1219200"/>
            <a:ext cx="7696200" cy="5105400"/>
          </a:xfrm>
        </p:spPr>
        <p:txBody>
          <a:bodyPr>
            <a:normAutofit fontScale="92500" lnSpcReduction="20000"/>
          </a:bodyPr>
          <a:lstStyle/>
          <a:p>
            <a:r>
              <a:rPr lang="en-US" dirty="0"/>
              <a:t>A </a:t>
            </a:r>
            <a:r>
              <a:rPr lang="en-US" u="sng" dirty="0"/>
              <a:t>combination relationship</a:t>
            </a:r>
            <a:r>
              <a:rPr lang="en-US" dirty="0"/>
              <a:t> is one where there is both a direct and an inverse relationship between two variables. </a:t>
            </a:r>
          </a:p>
          <a:p>
            <a:pPr lvl="1"/>
            <a:r>
              <a:rPr lang="en-US" dirty="0"/>
              <a:t>For example, if we kept adding fertilizer to the soil of the radishes, eventually the fertilizer concentration would become toxic to the plant. </a:t>
            </a:r>
          </a:p>
          <a:p>
            <a:pPr lvl="1"/>
            <a:r>
              <a:rPr lang="en-US" dirty="0"/>
              <a:t>At some point, the fertilizer will inhibit the growth of the radishes. </a:t>
            </a:r>
          </a:p>
          <a:p>
            <a:pPr lvl="1"/>
            <a:r>
              <a:rPr lang="en-US" dirty="0"/>
              <a:t>On a graph, this would look like an arch, with plant height increasing to a peak height, after which any more fertilizer would decrease the final average height of the plants. </a:t>
            </a:r>
          </a:p>
        </p:txBody>
      </p:sp>
    </p:spTree>
    <p:extLst>
      <p:ext uri="{BB962C8B-B14F-4D97-AF65-F5344CB8AC3E}">
        <p14:creationId xmlns:p14="http://schemas.microsoft.com/office/powerpoint/2010/main" val="265259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succeed.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However, this test will not consist of facts or details about these subjects. </a:t>
            </a:r>
            <a:endParaRPr lang="en-US" dirty="0" smtClean="0"/>
          </a:p>
          <a:p>
            <a:pPr lvl="1"/>
            <a:r>
              <a:rPr lang="en-US" dirty="0" smtClean="0"/>
              <a:t>In </a:t>
            </a:r>
            <a:r>
              <a:rPr lang="en-US" dirty="0"/>
              <a:t>fact, you could know very little about these fields and still do well as long as you understand the underlying principles and elements of the scientific method and of scientific reasoning. </a:t>
            </a:r>
            <a:r>
              <a:rPr lang="en-US" dirty="0" smtClean="0"/>
              <a:t/>
            </a:r>
            <a:br>
              <a:rPr lang="en-US" dirty="0" smtClean="0"/>
            </a:br>
            <a:endParaRPr lang="en-US" dirty="0"/>
          </a:p>
          <a:p>
            <a:pPr lvl="0"/>
            <a:r>
              <a:rPr lang="en-US" dirty="0" smtClean="0"/>
              <a:t>Studying </a:t>
            </a:r>
            <a:r>
              <a:rPr lang="en-US" dirty="0"/>
              <a:t>a science textbook will not help you to prepare for this test.  </a:t>
            </a:r>
            <a:endParaRPr lang="en-US" dirty="0" smtClean="0"/>
          </a:p>
          <a:p>
            <a:pPr lvl="1"/>
            <a:r>
              <a:rPr lang="en-US" dirty="0" smtClean="0"/>
              <a:t>Knowing </a:t>
            </a:r>
            <a:r>
              <a:rPr lang="en-US" dirty="0"/>
              <a:t>how science works and how scientists think will be the most crucial skills you will need. </a:t>
            </a:r>
          </a:p>
          <a:p>
            <a:pPr lvl="1"/>
            <a:r>
              <a:rPr lang="en-US" dirty="0"/>
              <a:t>In addition to understanding experimentation and critical thinking, you will need to understand </a:t>
            </a:r>
            <a:r>
              <a:rPr lang="en-US" dirty="0" smtClean="0"/>
              <a:t/>
            </a:r>
            <a:br>
              <a:rPr lang="en-US" dirty="0" smtClean="0"/>
            </a:br>
            <a:r>
              <a:rPr lang="en-US" dirty="0" smtClean="0"/>
              <a:t>and </a:t>
            </a:r>
            <a:r>
              <a:rPr lang="en-US" dirty="0"/>
              <a:t>utilize math, reading comprehension, </a:t>
            </a:r>
            <a:r>
              <a:rPr lang="en-US" dirty="0" smtClean="0"/>
              <a:t/>
            </a:r>
            <a:br>
              <a:rPr lang="en-US" dirty="0" smtClean="0"/>
            </a:br>
            <a:r>
              <a:rPr lang="en-US" dirty="0" smtClean="0"/>
              <a:t>and </a:t>
            </a:r>
            <a:r>
              <a:rPr lang="en-US" dirty="0"/>
              <a:t>be able to compare and understand </a:t>
            </a:r>
            <a:r>
              <a:rPr lang="en-US" dirty="0" smtClean="0"/>
              <a:t/>
            </a:r>
            <a:br>
              <a:rPr lang="en-US" dirty="0" smtClean="0"/>
            </a:br>
            <a:r>
              <a:rPr lang="en-US" dirty="0" smtClean="0"/>
              <a:t>data </a:t>
            </a:r>
            <a:r>
              <a:rPr lang="en-US" dirty="0"/>
              <a:t>and written arguments. </a:t>
            </a:r>
          </a:p>
          <a:p>
            <a:endParaRPr lang="en-US" dirty="0"/>
          </a:p>
        </p:txBody>
      </p:sp>
      <p:pic>
        <p:nvPicPr>
          <p:cNvPr id="3074" name="Picture 2" descr="Q:\140061.enu\MEDIA\CAGCAT10\j021769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16324" y="5307420"/>
            <a:ext cx="1521349" cy="147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6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Relationships</a:t>
            </a:r>
            <a:endParaRPr lang="en-US" dirty="0"/>
          </a:p>
        </p:txBody>
      </p:sp>
      <p:sp>
        <p:nvSpPr>
          <p:cNvPr id="3" name="Content Placeholder 2"/>
          <p:cNvSpPr>
            <a:spLocks noGrp="1"/>
          </p:cNvSpPr>
          <p:nvPr>
            <p:ph idx="1"/>
          </p:nvPr>
        </p:nvSpPr>
        <p:spPr>
          <a:xfrm>
            <a:off x="1219200" y="1219200"/>
            <a:ext cx="7696200" cy="2286000"/>
          </a:xfrm>
        </p:spPr>
        <p:txBody>
          <a:bodyPr>
            <a:normAutofit fontScale="85000" lnSpcReduction="20000"/>
          </a:bodyPr>
          <a:lstStyle/>
          <a:p>
            <a:r>
              <a:rPr lang="en-US" dirty="0" smtClean="0"/>
              <a:t>This graph could represent how the addition of fertilizer causes a greater final average height to a point but after a certain application rate loses its ability to cause a greater final average height and even causes a decrease as toxicity builds.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90272701"/>
              </p:ext>
            </p:extLst>
          </p:nvPr>
        </p:nvGraphicFramePr>
        <p:xfrm>
          <a:off x="1828800" y="3276600"/>
          <a:ext cx="6324600" cy="3352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adish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3978349"/>
            <a:ext cx="2057400" cy="2474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adish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5215361"/>
            <a:ext cx="775228" cy="9322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adish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4648200"/>
            <a:ext cx="1246880" cy="149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8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Representation</a:t>
            </a:r>
            <a:endParaRPr lang="en-US" dirty="0"/>
          </a:p>
        </p:txBody>
      </p:sp>
      <p:sp>
        <p:nvSpPr>
          <p:cNvPr id="3" name="Content Placeholder 2"/>
          <p:cNvSpPr>
            <a:spLocks noGrp="1"/>
          </p:cNvSpPr>
          <p:nvPr>
            <p:ph idx="1"/>
          </p:nvPr>
        </p:nvSpPr>
        <p:spPr>
          <a:xfrm>
            <a:off x="1219200" y="1219200"/>
            <a:ext cx="7696200" cy="3276600"/>
          </a:xfrm>
        </p:spPr>
        <p:txBody>
          <a:bodyPr>
            <a:normAutofit lnSpcReduction="10000"/>
          </a:bodyPr>
          <a:lstStyle/>
          <a:p>
            <a:r>
              <a:rPr lang="en-US" u="sng" dirty="0"/>
              <a:t>Random relationships</a:t>
            </a:r>
            <a:r>
              <a:rPr lang="en-US" dirty="0"/>
              <a:t> would have no clear, discernible trend. The line for this trend on a graph would appear to be zigzagged. </a:t>
            </a:r>
          </a:p>
          <a:p>
            <a:pPr lvl="1"/>
            <a:r>
              <a:rPr lang="en-US" dirty="0"/>
              <a:t>In these particular situations, the independent variable has no predictable impact on the dependent variable. </a:t>
            </a:r>
          </a:p>
        </p:txBody>
      </p:sp>
      <p:graphicFrame>
        <p:nvGraphicFramePr>
          <p:cNvPr id="4" name="Chart 3"/>
          <p:cNvGraphicFramePr>
            <a:graphicFrameLocks/>
          </p:cNvGraphicFramePr>
          <p:nvPr>
            <p:extLst>
              <p:ext uri="{D42A27DB-BD31-4B8C-83A1-F6EECF244321}">
                <p14:modId xmlns:p14="http://schemas.microsoft.com/office/powerpoint/2010/main" val="4014029598"/>
              </p:ext>
            </p:extLst>
          </p:nvPr>
        </p:nvGraphicFramePr>
        <p:xfrm>
          <a:off x="2895600" y="4419600"/>
          <a:ext cx="4495800" cy="2128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756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381000"/>
            <a:ext cx="6400800" cy="2286000"/>
          </a:xfrm>
        </p:spPr>
        <p:txBody>
          <a:bodyPr/>
          <a:lstStyle/>
          <a:p>
            <a:r>
              <a:rPr lang="en-US" dirty="0" smtClean="0"/>
              <a:t>Inference Questions</a:t>
            </a:r>
            <a:endParaRPr lang="en-US" dirty="0"/>
          </a:p>
        </p:txBody>
      </p:sp>
      <p:pic>
        <p:nvPicPr>
          <p:cNvPr id="8194" name="Picture 2" descr="http://media-cache-ak0.pinimg.com/736x/6d/58/3c/6d583c5666aed0e1544fa2dd02fe4a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19250"/>
            <a:ext cx="6790972"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6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Questions</a:t>
            </a:r>
            <a:endParaRPr lang="en-US" dirty="0"/>
          </a:p>
        </p:txBody>
      </p:sp>
      <p:sp>
        <p:nvSpPr>
          <p:cNvPr id="3" name="Content Placeholder 2"/>
          <p:cNvSpPr>
            <a:spLocks noGrp="1"/>
          </p:cNvSpPr>
          <p:nvPr>
            <p:ph idx="1"/>
          </p:nvPr>
        </p:nvSpPr>
        <p:spPr/>
        <p:txBody>
          <a:bodyPr>
            <a:normAutofit/>
          </a:bodyPr>
          <a:lstStyle/>
          <a:p>
            <a:pPr lvl="0"/>
            <a:r>
              <a:rPr lang="en-US" dirty="0"/>
              <a:t> </a:t>
            </a:r>
            <a:r>
              <a:rPr lang="en-US" u="sng" dirty="0"/>
              <a:t>Science Inference questions</a:t>
            </a:r>
            <a:r>
              <a:rPr lang="en-US" dirty="0"/>
              <a:t> are the ‘reading between the lines’ kind of questions. </a:t>
            </a:r>
          </a:p>
          <a:p>
            <a:pPr lvl="1"/>
            <a:r>
              <a:rPr lang="en-US" dirty="0"/>
              <a:t>In these type of questions, you will be asked to come to conclusions based on the information in the overall passage. </a:t>
            </a:r>
          </a:p>
          <a:p>
            <a:pPr lvl="1"/>
            <a:r>
              <a:rPr lang="en-US" dirty="0"/>
              <a:t>These are one of the most common </a:t>
            </a:r>
            <a:r>
              <a:rPr lang="en-US" dirty="0" smtClean="0"/>
              <a:t/>
            </a:r>
            <a:br>
              <a:rPr lang="en-US" dirty="0" smtClean="0"/>
            </a:br>
            <a:r>
              <a:rPr lang="en-US" dirty="0" smtClean="0"/>
              <a:t>kinds </a:t>
            </a:r>
            <a:r>
              <a:rPr lang="en-US" dirty="0"/>
              <a:t>of questions found on the </a:t>
            </a:r>
            <a:r>
              <a:rPr lang="en-US" dirty="0" smtClean="0"/>
              <a:t/>
            </a:r>
            <a:br>
              <a:rPr lang="en-US" dirty="0" smtClean="0"/>
            </a:br>
            <a:r>
              <a:rPr lang="en-US" dirty="0" smtClean="0"/>
              <a:t>ACT </a:t>
            </a:r>
            <a:r>
              <a:rPr lang="en-US" dirty="0"/>
              <a:t>Science exam (usually </a:t>
            </a:r>
            <a:r>
              <a:rPr lang="en-US" dirty="0" smtClean="0"/>
              <a:t/>
            </a:r>
            <a:br>
              <a:rPr lang="en-US" dirty="0" smtClean="0"/>
            </a:br>
            <a:r>
              <a:rPr lang="en-US" dirty="0" smtClean="0"/>
              <a:t>1 </a:t>
            </a:r>
            <a:r>
              <a:rPr lang="en-US" dirty="0"/>
              <a:t>out of 5 questions are this </a:t>
            </a:r>
            <a:r>
              <a:rPr lang="en-US" dirty="0" smtClean="0"/>
              <a:t/>
            </a:r>
            <a:br>
              <a:rPr lang="en-US" dirty="0" smtClean="0"/>
            </a:br>
            <a:r>
              <a:rPr lang="en-US" dirty="0" smtClean="0"/>
              <a:t>type</a:t>
            </a:r>
            <a:r>
              <a:rPr lang="en-US" dirty="0"/>
              <a:t>). </a:t>
            </a:r>
          </a:p>
        </p:txBody>
      </p:sp>
      <p:pic>
        <p:nvPicPr>
          <p:cNvPr id="4" name="Picture 3" descr="Q:\140061.enu\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1" y="4568998"/>
            <a:ext cx="2124740" cy="216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91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Question Wording</a:t>
            </a:r>
            <a:endParaRPr lang="en-US" dirty="0"/>
          </a:p>
        </p:txBody>
      </p:sp>
      <p:sp>
        <p:nvSpPr>
          <p:cNvPr id="3" name="Content Placeholder 2"/>
          <p:cNvSpPr>
            <a:spLocks noGrp="1"/>
          </p:cNvSpPr>
          <p:nvPr>
            <p:ph idx="1"/>
          </p:nvPr>
        </p:nvSpPr>
        <p:spPr/>
        <p:txBody>
          <a:bodyPr>
            <a:normAutofit/>
          </a:bodyPr>
          <a:lstStyle/>
          <a:p>
            <a:r>
              <a:rPr lang="en-US" dirty="0"/>
              <a:t>Inference questions typically have wording similar to the following: </a:t>
            </a:r>
          </a:p>
          <a:p>
            <a:pPr lvl="2"/>
            <a:r>
              <a:rPr lang="en-US" dirty="0"/>
              <a:t>The results suggest that the critical factor in determining when a plant flowers is most likely to be the...</a:t>
            </a:r>
          </a:p>
          <a:p>
            <a:pPr lvl="2"/>
            <a:r>
              <a:rPr lang="en-US" dirty="0"/>
              <a:t>Which of the following statements is best supported by the first figure?</a:t>
            </a:r>
          </a:p>
          <a:p>
            <a:pPr lvl="2"/>
            <a:r>
              <a:rPr lang="en-US" dirty="0"/>
              <a:t>Which of the following is the most likely interpretation of the data on vegetable spoilage?</a:t>
            </a:r>
          </a:p>
          <a:p>
            <a:pPr lvl="2"/>
            <a:r>
              <a:rPr lang="en-US" dirty="0"/>
              <a:t>The researchers making the measurements for Table 3 might reach which of the following conclusions?</a:t>
            </a:r>
          </a:p>
          <a:p>
            <a:endParaRPr lang="en-US" dirty="0"/>
          </a:p>
        </p:txBody>
      </p:sp>
    </p:spTree>
    <p:extLst>
      <p:ext uri="{BB962C8B-B14F-4D97-AF65-F5344CB8AC3E}">
        <p14:creationId xmlns:p14="http://schemas.microsoft.com/office/powerpoint/2010/main" val="3194064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Inference questions are moderately challenging; occasionally they might even rank among the hardest on the test. </a:t>
            </a:r>
          </a:p>
          <a:p>
            <a:pPr lvl="1"/>
            <a:r>
              <a:rPr lang="en-US" dirty="0"/>
              <a:t>However, in all cases of inference questions, three of the four answers will not be supported by the passage. </a:t>
            </a:r>
          </a:p>
          <a:p>
            <a:pPr lvl="1"/>
            <a:r>
              <a:rPr lang="en-US" dirty="0"/>
              <a:t>Three of the four answer options will either contradict the information provided in the passage or go too far and distort or misinterpret the information in the passage. </a:t>
            </a:r>
          </a:p>
          <a:p>
            <a:pPr lvl="1"/>
            <a:r>
              <a:rPr lang="en-US" dirty="0"/>
              <a:t>This is a constant challenge to scientists – all scientists must extrapolate to determine </a:t>
            </a:r>
            <a:r>
              <a:rPr lang="en-US" dirty="0" smtClean="0"/>
              <a:t/>
            </a:r>
            <a:br>
              <a:rPr lang="en-US" dirty="0" smtClean="0"/>
            </a:br>
            <a:r>
              <a:rPr lang="en-US" dirty="0" smtClean="0"/>
              <a:t>the </a:t>
            </a:r>
            <a:r>
              <a:rPr lang="en-US" dirty="0"/>
              <a:t>cause of a phenomenon but they </a:t>
            </a:r>
            <a:r>
              <a:rPr lang="en-US" dirty="0" smtClean="0"/>
              <a:t/>
            </a:r>
            <a:br>
              <a:rPr lang="en-US" dirty="0" smtClean="0"/>
            </a:br>
            <a:r>
              <a:rPr lang="en-US" dirty="0" smtClean="0"/>
              <a:t>must </a:t>
            </a:r>
            <a:r>
              <a:rPr lang="en-US" dirty="0"/>
              <a:t>be careful not to ‘overreach’ and </a:t>
            </a:r>
            <a:r>
              <a:rPr lang="en-US" dirty="0" smtClean="0"/>
              <a:t/>
            </a:r>
            <a:br>
              <a:rPr lang="en-US" dirty="0" smtClean="0"/>
            </a:br>
            <a:r>
              <a:rPr lang="en-US" dirty="0" smtClean="0"/>
              <a:t>come </a:t>
            </a:r>
            <a:r>
              <a:rPr lang="en-US" dirty="0"/>
              <a:t>to conclusions that are not </a:t>
            </a:r>
            <a:r>
              <a:rPr lang="en-US" dirty="0" smtClean="0"/>
              <a:t/>
            </a:r>
            <a:br>
              <a:rPr lang="en-US" dirty="0" smtClean="0"/>
            </a:br>
            <a:r>
              <a:rPr lang="en-US" dirty="0" smtClean="0"/>
              <a:t>supported </a:t>
            </a:r>
            <a:r>
              <a:rPr lang="en-US" dirty="0"/>
              <a:t>by the data that exists. </a:t>
            </a:r>
          </a:p>
          <a:p>
            <a:endParaRPr lang="en-US" dirty="0"/>
          </a:p>
        </p:txBody>
      </p:sp>
      <p:pic>
        <p:nvPicPr>
          <p:cNvPr id="4" name="Picture 3" descr="Q:\140061.enu\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24115" cy="164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49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vs. Misinterpretation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ACT Science exam will regularly ask questions that may try to trick you into coming to conclusions that might make logical sense based on your life experience but that are not supported by the data found in the passage. </a:t>
            </a:r>
          </a:p>
          <a:p>
            <a:pPr lvl="1"/>
            <a:r>
              <a:rPr lang="en-US" dirty="0"/>
              <a:t>For example, a passage might state that if someone has red hair, their parents </a:t>
            </a:r>
            <a:r>
              <a:rPr lang="en-US" dirty="0" smtClean="0"/>
              <a:t>had </a:t>
            </a:r>
            <a:r>
              <a:rPr lang="en-US" dirty="0"/>
              <a:t>to have both carried the genes for </a:t>
            </a:r>
            <a:r>
              <a:rPr lang="en-US" dirty="0" smtClean="0"/>
              <a:t/>
            </a:r>
            <a:br>
              <a:rPr lang="en-US" dirty="0" smtClean="0"/>
            </a:br>
            <a:r>
              <a:rPr lang="en-US" dirty="0" smtClean="0"/>
              <a:t>red </a:t>
            </a:r>
            <a:r>
              <a:rPr lang="en-US" dirty="0"/>
              <a:t>hair.  </a:t>
            </a:r>
            <a:endParaRPr lang="en-US" dirty="0" smtClean="0"/>
          </a:p>
          <a:p>
            <a:pPr lvl="1"/>
            <a:r>
              <a:rPr lang="en-US" dirty="0" smtClean="0"/>
              <a:t>However</a:t>
            </a:r>
            <a:r>
              <a:rPr lang="en-US" dirty="0"/>
              <a:t>, it would be incorrect to </a:t>
            </a:r>
            <a:r>
              <a:rPr lang="en-US" dirty="0" smtClean="0"/>
              <a:t/>
            </a:r>
            <a:br>
              <a:rPr lang="en-US" dirty="0" smtClean="0"/>
            </a:br>
            <a:r>
              <a:rPr lang="en-US" dirty="0" smtClean="0"/>
              <a:t>say </a:t>
            </a:r>
            <a:r>
              <a:rPr lang="en-US" dirty="0"/>
              <a:t>that both parents must have </a:t>
            </a:r>
            <a:r>
              <a:rPr lang="en-US" dirty="0" smtClean="0"/>
              <a:t/>
            </a:r>
            <a:br>
              <a:rPr lang="en-US" dirty="0" smtClean="0"/>
            </a:br>
            <a:r>
              <a:rPr lang="en-US" dirty="0" smtClean="0"/>
              <a:t>red </a:t>
            </a:r>
            <a:r>
              <a:rPr lang="en-US" dirty="0"/>
              <a:t>hair.</a:t>
            </a:r>
          </a:p>
          <a:p>
            <a:endParaRPr lang="en-US" dirty="0"/>
          </a:p>
        </p:txBody>
      </p:sp>
      <p:pic>
        <p:nvPicPr>
          <p:cNvPr id="1026" name="Picture 2" descr="https://encrypted-tbn1.gstatic.com/images?q=tbn:ANd9GcRurzMCjVL1dykfUzwabevefvga8iEyclDJnAB6NlEgX_99mk7wr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331" y="4572000"/>
            <a:ext cx="2226669"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17331" y="6627168"/>
            <a:ext cx="1717137" cy="230832"/>
          </a:xfrm>
          <a:prstGeom prst="rect">
            <a:avLst/>
          </a:prstGeom>
        </p:spPr>
        <p:txBody>
          <a:bodyPr wrap="none">
            <a:spAutoFit/>
          </a:bodyPr>
          <a:lstStyle/>
          <a:p>
            <a:r>
              <a:rPr lang="en-US" sz="900" i="1" dirty="0" smtClean="0">
                <a:hlinkClick r:id="rId4"/>
              </a:rPr>
              <a:t>Source: digital-art-gallery.com</a:t>
            </a:r>
            <a:endParaRPr lang="en-US" sz="900" i="1" dirty="0"/>
          </a:p>
        </p:txBody>
      </p:sp>
    </p:spTree>
    <p:extLst>
      <p:ext uri="{BB962C8B-B14F-4D97-AF65-F5344CB8AC3E}">
        <p14:creationId xmlns:p14="http://schemas.microsoft.com/office/powerpoint/2010/main" val="3182698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Questions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Inference questions require you to identify the main information of a passage; usually information will be provided that provides the basis of the main message of each passage. </a:t>
            </a:r>
          </a:p>
          <a:p>
            <a:pPr lvl="1"/>
            <a:r>
              <a:rPr lang="en-US" dirty="0"/>
              <a:t>One way to simplify this process is to predict what would be the scientist’s hypothesis (e.g. how would the finish the phrase “I hypothesized that… because… “?). </a:t>
            </a:r>
            <a:r>
              <a:rPr lang="en-US" dirty="0" smtClean="0"/>
              <a:t/>
            </a:r>
            <a:br>
              <a:rPr lang="en-US" dirty="0" smtClean="0"/>
            </a:br>
            <a:endParaRPr lang="en-US" dirty="0"/>
          </a:p>
          <a:p>
            <a:r>
              <a:rPr lang="en-US" dirty="0"/>
              <a:t>The trickiest inference questions will introduce new information and ask you to come to a conclusion based on this information. </a:t>
            </a:r>
          </a:p>
          <a:p>
            <a:pPr lvl="1"/>
            <a:r>
              <a:rPr lang="en-US" dirty="0"/>
              <a:t>These are usually best to save for last as they tend to be among the most difficult. </a:t>
            </a:r>
          </a:p>
          <a:p>
            <a:endParaRPr lang="en-US" dirty="0"/>
          </a:p>
        </p:txBody>
      </p:sp>
    </p:spTree>
    <p:extLst>
      <p:ext uri="{BB962C8B-B14F-4D97-AF65-F5344CB8AC3E}">
        <p14:creationId xmlns:p14="http://schemas.microsoft.com/office/powerpoint/2010/main" val="807781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Inference, Compare &amp; Contrast</a:t>
            </a:r>
            <a:endParaRPr lang="en-US" dirty="0"/>
          </a:p>
        </p:txBody>
      </p:sp>
      <p:sp>
        <p:nvSpPr>
          <p:cNvPr id="3" name="Content Placeholder 2"/>
          <p:cNvSpPr>
            <a:spLocks noGrp="1"/>
          </p:cNvSpPr>
          <p:nvPr>
            <p:ph idx="1"/>
          </p:nvPr>
        </p:nvSpPr>
        <p:spPr>
          <a:xfrm>
            <a:off x="1066800" y="990600"/>
            <a:ext cx="7848600" cy="5791200"/>
          </a:xfrm>
        </p:spPr>
        <p:txBody>
          <a:bodyPr>
            <a:normAutofit fontScale="77500" lnSpcReduction="20000"/>
          </a:bodyPr>
          <a:lstStyle/>
          <a:p>
            <a:pPr lvl="0"/>
            <a:r>
              <a:rPr lang="en-US" dirty="0"/>
              <a:t>Inference questions are very common in passages that contain summaries of two or more different experiments. </a:t>
            </a:r>
          </a:p>
          <a:p>
            <a:pPr lvl="1"/>
            <a:r>
              <a:rPr lang="en-US" dirty="0"/>
              <a:t>Because of the large amount of information that is provided, and because this information sometimes contradicts other information provided, it is important to ask yourself the following before answering inference questions: </a:t>
            </a:r>
          </a:p>
          <a:p>
            <a:pPr marL="1115568" lvl="2" indent="-457200">
              <a:buFont typeface="+mj-lt"/>
              <a:buAutoNum type="arabicPeriod"/>
            </a:pPr>
            <a:r>
              <a:rPr lang="en-US" dirty="0"/>
              <a:t>What was the purpose of the experiment? What questions were they trying to answer? </a:t>
            </a:r>
          </a:p>
          <a:p>
            <a:pPr marL="1115568" lvl="2" indent="-457200">
              <a:buFont typeface="+mj-lt"/>
              <a:buAutoNum type="arabicPeriod"/>
            </a:pPr>
            <a:r>
              <a:rPr lang="en-US" dirty="0"/>
              <a:t>What are the variables in the experiments? What conditions change from one experiment to the next?</a:t>
            </a:r>
          </a:p>
          <a:p>
            <a:pPr marL="1115568" lvl="2" indent="-457200">
              <a:buFont typeface="+mj-lt"/>
              <a:buAutoNum type="arabicPeriod"/>
            </a:pPr>
            <a:r>
              <a:rPr lang="en-US" dirty="0"/>
              <a:t>What similarities and differences exist in the experimental results</a:t>
            </a:r>
            <a:r>
              <a:rPr lang="en-US" dirty="0" smtClean="0"/>
              <a:t>?</a:t>
            </a:r>
            <a:br>
              <a:rPr lang="en-US" dirty="0" smtClean="0"/>
            </a:br>
            <a:endParaRPr lang="en-US" dirty="0"/>
          </a:p>
          <a:p>
            <a:r>
              <a:rPr lang="en-US" dirty="0"/>
              <a:t>Science at its simplest is about finding differences between two situations. </a:t>
            </a:r>
            <a:endParaRPr lang="en-US" dirty="0" smtClean="0"/>
          </a:p>
          <a:p>
            <a:pPr lvl="1"/>
            <a:r>
              <a:rPr lang="en-US" dirty="0" smtClean="0"/>
              <a:t>Focusing </a:t>
            </a:r>
            <a:r>
              <a:rPr lang="en-US" dirty="0"/>
              <a:t>on what is similar and what is different between multiple experiments will help you the most with an inference question. </a:t>
            </a:r>
          </a:p>
          <a:p>
            <a:endParaRPr lang="en-US" dirty="0"/>
          </a:p>
        </p:txBody>
      </p:sp>
    </p:spTree>
    <p:extLst>
      <p:ext uri="{BB962C8B-B14F-4D97-AF65-F5344CB8AC3E}">
        <p14:creationId xmlns:p14="http://schemas.microsoft.com/office/powerpoint/2010/main" val="3434794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392" y="762000"/>
            <a:ext cx="6400800" cy="2286000"/>
          </a:xfrm>
        </p:spPr>
        <p:txBody>
          <a:bodyPr/>
          <a:lstStyle/>
          <a:p>
            <a:r>
              <a:rPr lang="en-US" dirty="0" smtClean="0"/>
              <a:t>Scientific Method Questions</a:t>
            </a:r>
            <a:endParaRPr lang="en-US" dirty="0"/>
          </a:p>
        </p:txBody>
      </p:sp>
      <p:pic>
        <p:nvPicPr>
          <p:cNvPr id="6" name="Picture 2" descr="C:\Users\99536\AppData\Local\Microsoft\Windows\Temporary Internet Files\Content.IE5\VNB1EIL9\MP9004093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014205"/>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8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The ACT Science exam questions consist of two kinds of passages: data analysis and compare/contrast. </a:t>
            </a:r>
          </a:p>
          <a:p>
            <a:pPr lvl="1"/>
            <a:r>
              <a:rPr lang="en-US" dirty="0"/>
              <a:t>Data analysis is where you are provided with data from an experiment and will be asked to draw conclusions from this data. </a:t>
            </a:r>
            <a:r>
              <a:rPr lang="en-US" dirty="0" smtClean="0"/>
              <a:t/>
            </a:r>
            <a:br>
              <a:rPr lang="en-US" dirty="0" smtClean="0"/>
            </a:br>
            <a:endParaRPr lang="en-US" dirty="0"/>
          </a:p>
          <a:p>
            <a:r>
              <a:rPr lang="en-US" u="sng" dirty="0"/>
              <a:t>Data analysis passages</a:t>
            </a:r>
            <a:r>
              <a:rPr lang="en-US" dirty="0"/>
              <a:t> can occur in two ways: experiment passages and non-experiment passages. </a:t>
            </a:r>
          </a:p>
          <a:p>
            <a:pPr lvl="1"/>
            <a:r>
              <a:rPr lang="en-US" dirty="0"/>
              <a:t>Experiment passages summarize research that was conducted and will present the </a:t>
            </a:r>
            <a:r>
              <a:rPr lang="en-US" dirty="0" smtClean="0"/>
              <a:t/>
            </a:r>
            <a:br>
              <a:rPr lang="en-US" dirty="0" smtClean="0"/>
            </a:br>
            <a:r>
              <a:rPr lang="en-US" dirty="0" smtClean="0"/>
              <a:t>data in </a:t>
            </a:r>
            <a:r>
              <a:rPr lang="en-US" dirty="0"/>
              <a:t>tables or graphs. </a:t>
            </a:r>
          </a:p>
          <a:p>
            <a:pPr lvl="1"/>
            <a:r>
              <a:rPr lang="en-US" dirty="0"/>
              <a:t>Non-experiment passages will focus </a:t>
            </a:r>
            <a:r>
              <a:rPr lang="en-US" dirty="0" smtClean="0"/>
              <a:t/>
            </a:r>
            <a:br>
              <a:rPr lang="en-US" dirty="0" smtClean="0"/>
            </a:br>
            <a:r>
              <a:rPr lang="en-US" dirty="0" smtClean="0"/>
              <a:t>more </a:t>
            </a:r>
            <a:r>
              <a:rPr lang="en-US" dirty="0"/>
              <a:t>on the data about a phenomena </a:t>
            </a:r>
            <a:r>
              <a:rPr lang="en-US" dirty="0" smtClean="0"/>
              <a:t/>
            </a:r>
            <a:br>
              <a:rPr lang="en-US" dirty="0" smtClean="0"/>
            </a:br>
            <a:r>
              <a:rPr lang="en-US" dirty="0" smtClean="0"/>
              <a:t>and </a:t>
            </a:r>
            <a:r>
              <a:rPr lang="en-US" dirty="0"/>
              <a:t>less on a specific experiment. </a:t>
            </a:r>
          </a:p>
          <a:p>
            <a:endParaRPr lang="en-US" dirty="0"/>
          </a:p>
        </p:txBody>
      </p:sp>
      <p:pic>
        <p:nvPicPr>
          <p:cNvPr id="4098" name="Picture 2" descr="Q:\140061.enu\MEDIA\CAGCAT10\j028544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953000"/>
            <a:ext cx="1828800" cy="172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8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Questions</a:t>
            </a:r>
            <a:endParaRPr lang="en-US" dirty="0"/>
          </a:p>
        </p:txBody>
      </p:sp>
      <p:sp>
        <p:nvSpPr>
          <p:cNvPr id="3" name="Content Placeholder 2"/>
          <p:cNvSpPr>
            <a:spLocks noGrp="1"/>
          </p:cNvSpPr>
          <p:nvPr>
            <p:ph idx="1"/>
          </p:nvPr>
        </p:nvSpPr>
        <p:spPr>
          <a:xfrm>
            <a:off x="1066800" y="990600"/>
            <a:ext cx="7924800" cy="5715000"/>
          </a:xfrm>
        </p:spPr>
        <p:txBody>
          <a:bodyPr>
            <a:normAutofit fontScale="85000" lnSpcReduction="10000"/>
          </a:bodyPr>
          <a:lstStyle/>
          <a:p>
            <a:pPr lvl="0"/>
            <a:r>
              <a:rPr lang="en-US" dirty="0"/>
              <a:t>Questions about the scientific method require you to think like a scientist, and measure your ability to design and conduct a scientific experiment. </a:t>
            </a:r>
          </a:p>
          <a:p>
            <a:pPr lvl="1"/>
            <a:r>
              <a:rPr lang="en-US" dirty="0"/>
              <a:t>These are among the toughest questions on the ACT Science exam. </a:t>
            </a:r>
          </a:p>
          <a:p>
            <a:pPr lvl="1"/>
            <a:r>
              <a:rPr lang="en-US" dirty="0"/>
              <a:t>You must both have a clear understanding of the information in the passage as well as how science works. </a:t>
            </a:r>
            <a:r>
              <a:rPr lang="en-US" dirty="0" smtClean="0"/>
              <a:t/>
            </a:r>
            <a:br>
              <a:rPr lang="en-US" dirty="0" smtClean="0"/>
            </a:br>
            <a:endParaRPr lang="en-US" dirty="0"/>
          </a:p>
          <a:p>
            <a:pPr lvl="0"/>
            <a:r>
              <a:rPr lang="en-US" dirty="0"/>
              <a:t>If you do not have experience designing scientific experiments from scratch with no guidance from an instructor or a lab, these might be the toughest questions you face on the ACT (regardless of how many science courses you have taken in school). </a:t>
            </a:r>
          </a:p>
        </p:txBody>
      </p:sp>
    </p:spTree>
    <p:extLst>
      <p:ext uri="{BB962C8B-B14F-4D97-AF65-F5344CB8AC3E}">
        <p14:creationId xmlns:p14="http://schemas.microsoft.com/office/powerpoint/2010/main" val="1179646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are the hard ones</a:t>
            </a:r>
            <a:endParaRPr lang="en-US" dirty="0"/>
          </a:p>
        </p:txBody>
      </p:sp>
      <p:sp>
        <p:nvSpPr>
          <p:cNvPr id="3" name="Content Placeholder 2"/>
          <p:cNvSpPr>
            <a:spLocks noGrp="1"/>
          </p:cNvSpPr>
          <p:nvPr>
            <p:ph idx="1"/>
          </p:nvPr>
        </p:nvSpPr>
        <p:spPr/>
        <p:txBody>
          <a:bodyPr>
            <a:normAutofit lnSpcReduction="10000"/>
          </a:bodyPr>
          <a:lstStyle/>
          <a:p>
            <a:pPr marL="91440"/>
            <a:r>
              <a:rPr lang="en-US" dirty="0"/>
              <a:t>Unless you have a strong background in designing scientific research methods, these questions are among the best to </a:t>
            </a:r>
            <a:r>
              <a:rPr lang="en-US" dirty="0" smtClean="0"/>
              <a:t>skip if you are falling behind. </a:t>
            </a:r>
          </a:p>
          <a:p>
            <a:pPr lvl="1"/>
            <a:r>
              <a:rPr lang="en-US" dirty="0" smtClean="0"/>
              <a:t>Fortunately</a:t>
            </a:r>
            <a:r>
              <a:rPr lang="en-US" dirty="0"/>
              <a:t>, only about 5 out of 40 questions on the ACT Science exam are about the scientific method, and these five tend to be in groups of two or three among two passages. </a:t>
            </a:r>
          </a:p>
          <a:p>
            <a:pPr lvl="1"/>
            <a:r>
              <a:rPr lang="en-US" dirty="0"/>
              <a:t>Even if you had to guess on these questions, the impact on your score is not as great as if you did poorly on other types of questions. </a:t>
            </a:r>
          </a:p>
          <a:p>
            <a:endParaRPr lang="en-US" dirty="0"/>
          </a:p>
        </p:txBody>
      </p:sp>
    </p:spTree>
    <p:extLst>
      <p:ext uri="{BB962C8B-B14F-4D97-AF65-F5344CB8AC3E}">
        <p14:creationId xmlns:p14="http://schemas.microsoft.com/office/powerpoint/2010/main" val="2206209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Spot Them</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Scientific method questions tend to have a similar format, which makes them easier to spot. </a:t>
            </a:r>
          </a:p>
          <a:p>
            <a:pPr lvl="1"/>
            <a:r>
              <a:rPr lang="en-US" dirty="0"/>
              <a:t>“How” is the key word for spotting a scientific method question.  For example, a scientific method question may sound like one of the following: </a:t>
            </a:r>
          </a:p>
          <a:p>
            <a:pPr lvl="2"/>
            <a:r>
              <a:rPr lang="en-US" dirty="0"/>
              <a:t>how scientists should go about testing a hypothesis</a:t>
            </a:r>
          </a:p>
          <a:p>
            <a:pPr lvl="2"/>
            <a:r>
              <a:rPr lang="en-US" dirty="0"/>
              <a:t>how to construct an experiment</a:t>
            </a:r>
          </a:p>
          <a:p>
            <a:pPr lvl="2"/>
            <a:r>
              <a:rPr lang="en-US" dirty="0"/>
              <a:t>how to interpret the results of an experiment</a:t>
            </a:r>
          </a:p>
          <a:p>
            <a:pPr lvl="2"/>
            <a:r>
              <a:rPr lang="en-US" dirty="0"/>
              <a:t>how to investigate a phenomenon</a:t>
            </a:r>
          </a:p>
          <a:p>
            <a:pPr lvl="2"/>
            <a:r>
              <a:rPr lang="en-US" dirty="0"/>
              <a:t>how to confirm a hypothesis</a:t>
            </a:r>
          </a:p>
          <a:p>
            <a:pPr lvl="2"/>
            <a:r>
              <a:rPr lang="en-US" dirty="0"/>
              <a:t>how to modify a hypothesis in light of experimental </a:t>
            </a:r>
            <a:r>
              <a:rPr lang="en-US" dirty="0" smtClean="0"/>
              <a:t>results</a:t>
            </a:r>
            <a:br>
              <a:rPr lang="en-US" dirty="0" smtClean="0"/>
            </a:br>
            <a:endParaRPr lang="en-US" dirty="0"/>
          </a:p>
          <a:p>
            <a:r>
              <a:rPr lang="en-US" dirty="0"/>
              <a:t>Scientific method questions also tend to be very long. </a:t>
            </a:r>
          </a:p>
          <a:p>
            <a:pPr lvl="1"/>
            <a:r>
              <a:rPr lang="en-US" dirty="0"/>
              <a:t>If you have multiple long questions that include “how”, you may want to consider moving on and coming back. </a:t>
            </a:r>
          </a:p>
          <a:p>
            <a:endParaRPr lang="en-US" dirty="0"/>
          </a:p>
        </p:txBody>
      </p:sp>
    </p:spTree>
    <p:extLst>
      <p:ext uri="{BB962C8B-B14F-4D97-AF65-F5344CB8AC3E}">
        <p14:creationId xmlns:p14="http://schemas.microsoft.com/office/powerpoint/2010/main" val="1500599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Questions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Scientific method questions will focus on five key aspects of science: </a:t>
            </a:r>
            <a:endParaRPr lang="en-US" dirty="0" smtClean="0"/>
          </a:p>
          <a:p>
            <a:pPr lvl="1"/>
            <a:r>
              <a:rPr lang="en-US" i="1" dirty="0" smtClean="0"/>
              <a:t>Observations, Hypotheses, Predictions, Experimentation, and Modification. </a:t>
            </a:r>
            <a:r>
              <a:rPr lang="en-US" dirty="0" smtClean="0"/>
              <a:t/>
            </a:r>
            <a:br>
              <a:rPr lang="en-US" dirty="0" smtClean="0"/>
            </a:br>
            <a:endParaRPr lang="en-US" dirty="0" smtClean="0"/>
          </a:p>
          <a:p>
            <a:r>
              <a:rPr lang="en-US" u="sng" dirty="0" smtClean="0"/>
              <a:t>Observation</a:t>
            </a:r>
            <a:r>
              <a:rPr lang="en-US" dirty="0"/>
              <a:t>: most scientific inquiry begins with observation; for the purpose of the ACT Science exam, observation will entail your ability to identify to subject that is being studied within the context of the passage. </a:t>
            </a:r>
          </a:p>
          <a:p>
            <a:pPr lvl="1"/>
            <a:r>
              <a:rPr lang="en-US" dirty="0"/>
              <a:t>For example, a question about observation might be as simple as identifying the key elements of the studied subject as described in the reading. </a:t>
            </a:r>
          </a:p>
          <a:p>
            <a:endParaRPr lang="en-US" dirty="0"/>
          </a:p>
        </p:txBody>
      </p:sp>
    </p:spTree>
    <p:extLst>
      <p:ext uri="{BB962C8B-B14F-4D97-AF65-F5344CB8AC3E}">
        <p14:creationId xmlns:p14="http://schemas.microsoft.com/office/powerpoint/2010/main" val="736735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a:xfrm>
            <a:off x="1219200" y="1219200"/>
            <a:ext cx="7696200" cy="5407968"/>
          </a:xfrm>
        </p:spPr>
        <p:txBody>
          <a:bodyPr>
            <a:normAutofit/>
          </a:bodyPr>
          <a:lstStyle/>
          <a:p>
            <a:r>
              <a:rPr lang="en-US" u="sng" dirty="0"/>
              <a:t>Hypothesis</a:t>
            </a:r>
            <a:r>
              <a:rPr lang="en-US" dirty="0"/>
              <a:t>: a hypothesis is essentially an educated guess about an unknown phenomenon.  </a:t>
            </a:r>
          </a:p>
          <a:p>
            <a:pPr lvl="1"/>
            <a:r>
              <a:rPr lang="en-US" dirty="0"/>
              <a:t>A hypothesis can be true or false; a scientist must collected data to confirm whether their hypothesis is supported or not. </a:t>
            </a:r>
          </a:p>
          <a:p>
            <a:pPr lvl="1"/>
            <a:r>
              <a:rPr lang="en-US" dirty="0"/>
              <a:t>A common scientific method </a:t>
            </a:r>
            <a:r>
              <a:rPr lang="en-US" dirty="0" smtClean="0"/>
              <a:t/>
            </a:r>
            <a:br>
              <a:rPr lang="en-US" dirty="0" smtClean="0"/>
            </a:br>
            <a:r>
              <a:rPr lang="en-US" dirty="0" smtClean="0"/>
              <a:t>question </a:t>
            </a:r>
            <a:r>
              <a:rPr lang="en-US" dirty="0"/>
              <a:t>is to have the </a:t>
            </a:r>
            <a:r>
              <a:rPr lang="en-US" dirty="0" smtClean="0"/>
              <a:t>test-</a:t>
            </a:r>
            <a:br>
              <a:rPr lang="en-US" dirty="0" smtClean="0"/>
            </a:br>
            <a:r>
              <a:rPr lang="en-US" dirty="0" smtClean="0"/>
              <a:t>taker </a:t>
            </a:r>
            <a:r>
              <a:rPr lang="en-US" dirty="0"/>
              <a:t>form a plausible hypothesis </a:t>
            </a:r>
            <a:r>
              <a:rPr lang="en-US" dirty="0" smtClean="0"/>
              <a:t/>
            </a:r>
            <a:br>
              <a:rPr lang="en-US" dirty="0" smtClean="0"/>
            </a:br>
            <a:r>
              <a:rPr lang="en-US" dirty="0" smtClean="0"/>
              <a:t>after </a:t>
            </a:r>
            <a:r>
              <a:rPr lang="en-US" dirty="0"/>
              <a:t>being provided with data </a:t>
            </a:r>
            <a:r>
              <a:rPr lang="en-US" dirty="0" smtClean="0"/>
              <a:t/>
            </a:r>
            <a:br>
              <a:rPr lang="en-US" dirty="0" smtClean="0"/>
            </a:br>
            <a:r>
              <a:rPr lang="en-US" dirty="0" smtClean="0"/>
              <a:t>or </a:t>
            </a:r>
            <a:r>
              <a:rPr lang="en-US" dirty="0"/>
              <a:t>observations. </a:t>
            </a:r>
          </a:p>
          <a:p>
            <a:endParaRPr lang="en-US" dirty="0"/>
          </a:p>
        </p:txBody>
      </p:sp>
      <p:pic>
        <p:nvPicPr>
          <p:cNvPr id="4" name="Picture 2" descr="http://www.opticalres.com/optics_for_kids/images/image_scientist_question.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8450" y="4114800"/>
            <a:ext cx="2495550" cy="2545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13097" y="6627168"/>
            <a:ext cx="845103" cy="230832"/>
          </a:xfrm>
          <a:prstGeom prst="rect">
            <a:avLst/>
          </a:prstGeom>
        </p:spPr>
        <p:txBody>
          <a:bodyPr wrap="none">
            <a:spAutoFit/>
          </a:bodyPr>
          <a:lstStyle/>
          <a:p>
            <a:r>
              <a:rPr lang="en-US" sz="900" i="1" dirty="0" smtClean="0">
                <a:effectLst/>
              </a:rPr>
              <a:t>opticalres.com</a:t>
            </a:r>
            <a:endParaRPr lang="en-US" sz="900" i="1" dirty="0"/>
          </a:p>
        </p:txBody>
      </p:sp>
    </p:spTree>
    <p:extLst>
      <p:ext uri="{BB962C8B-B14F-4D97-AF65-F5344CB8AC3E}">
        <p14:creationId xmlns:p14="http://schemas.microsoft.com/office/powerpoint/2010/main" val="536615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a:t>
            </a:r>
            <a:endParaRPr lang="en-US" dirty="0"/>
          </a:p>
        </p:txBody>
      </p:sp>
      <p:sp>
        <p:nvSpPr>
          <p:cNvPr id="3" name="Content Placeholder 2"/>
          <p:cNvSpPr>
            <a:spLocks noGrp="1"/>
          </p:cNvSpPr>
          <p:nvPr>
            <p:ph idx="1"/>
          </p:nvPr>
        </p:nvSpPr>
        <p:spPr/>
        <p:txBody>
          <a:bodyPr>
            <a:normAutofit fontScale="77500" lnSpcReduction="20000"/>
          </a:bodyPr>
          <a:lstStyle/>
          <a:p>
            <a:r>
              <a:rPr lang="en-US" u="sng" dirty="0"/>
              <a:t>Prediction</a:t>
            </a:r>
            <a:r>
              <a:rPr lang="en-US" dirty="0"/>
              <a:t>: like a hypothesis, a prediction is really an educated guess.  In this case, the prediction will be more about the specific outcome of an experiment designed to test a hypothesis (if a hypothesis is the “what”, then the prediction is the “how much”). </a:t>
            </a:r>
          </a:p>
          <a:p>
            <a:pPr lvl="1"/>
            <a:r>
              <a:rPr lang="en-US" dirty="0"/>
              <a:t>A hypothesis is a general educated guess about a phenomenon, but a prediction is how that educated guess would affect the outcome in a specific situation. </a:t>
            </a:r>
          </a:p>
          <a:p>
            <a:pPr lvl="1"/>
            <a:r>
              <a:rPr lang="en-US" dirty="0"/>
              <a:t>For example, if you hypothesize that radishes lose more water in windier conditions, then you would predict that radishes in windy conditions will need water more often. </a:t>
            </a:r>
          </a:p>
          <a:p>
            <a:pPr lvl="1"/>
            <a:r>
              <a:rPr lang="en-US" dirty="0"/>
              <a:t>On the ACT Science exam, you might be given the hypothesis of a scientist and then be asked to predict how an experiment would turn out if their hypothesis was correct. </a:t>
            </a:r>
          </a:p>
          <a:p>
            <a:endParaRPr lang="en-US" dirty="0"/>
          </a:p>
        </p:txBody>
      </p:sp>
    </p:spTree>
    <p:extLst>
      <p:ext uri="{BB962C8B-B14F-4D97-AF65-F5344CB8AC3E}">
        <p14:creationId xmlns:p14="http://schemas.microsoft.com/office/powerpoint/2010/main" val="1436416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of Experiments</a:t>
            </a:r>
          </a:p>
        </p:txBody>
      </p:sp>
      <p:sp>
        <p:nvSpPr>
          <p:cNvPr id="3" name="Content Placeholder 2"/>
          <p:cNvSpPr>
            <a:spLocks noGrp="1"/>
          </p:cNvSpPr>
          <p:nvPr>
            <p:ph idx="1"/>
          </p:nvPr>
        </p:nvSpPr>
        <p:spPr/>
        <p:txBody>
          <a:bodyPr>
            <a:normAutofit fontScale="85000" lnSpcReduction="10000"/>
          </a:bodyPr>
          <a:lstStyle/>
          <a:p>
            <a:r>
              <a:rPr lang="en-US" u="sng" dirty="0"/>
              <a:t>Experimentation</a:t>
            </a:r>
            <a:r>
              <a:rPr lang="en-US" dirty="0"/>
              <a:t>: experiments in science exist to prove or disprove a hypothesis. </a:t>
            </a:r>
            <a:r>
              <a:rPr lang="en-US" dirty="0" smtClean="0"/>
              <a:t/>
            </a:r>
            <a:br>
              <a:rPr lang="en-US" dirty="0" smtClean="0"/>
            </a:br>
            <a:endParaRPr lang="en-US" dirty="0"/>
          </a:p>
          <a:p>
            <a:r>
              <a:rPr lang="en-US" dirty="0"/>
              <a:t>For an experiment to be valid, it must demonstrate four key qualities: </a:t>
            </a:r>
          </a:p>
          <a:p>
            <a:pPr lvl="1"/>
            <a:r>
              <a:rPr lang="en-US" u="sng" dirty="0"/>
              <a:t>Objectivity</a:t>
            </a:r>
            <a:r>
              <a:rPr lang="en-US" dirty="0"/>
              <a:t>: objectivity is the elimination of bias, or favorability of one outcome over another. </a:t>
            </a:r>
            <a:endParaRPr lang="en-US" dirty="0" smtClean="0"/>
          </a:p>
          <a:p>
            <a:pPr lvl="1"/>
            <a:r>
              <a:rPr lang="en-US" dirty="0" smtClean="0"/>
              <a:t>Scientists </a:t>
            </a:r>
            <a:r>
              <a:rPr lang="en-US" dirty="0"/>
              <a:t>must take great care to ensure that the collection and/or interpretation of their data is not biased towards a specific outcome. </a:t>
            </a:r>
            <a:endParaRPr lang="en-US" dirty="0" smtClean="0"/>
          </a:p>
          <a:p>
            <a:pPr lvl="1"/>
            <a:r>
              <a:rPr lang="en-US" dirty="0" smtClean="0"/>
              <a:t>One </a:t>
            </a:r>
            <a:r>
              <a:rPr lang="en-US" dirty="0"/>
              <a:t>way of doing this is through a double-blind study, where neither the researchers nor the subjects know what treatment is being received until the data has been processed and interpreted. </a:t>
            </a:r>
          </a:p>
          <a:p>
            <a:endParaRPr lang="en-US" dirty="0"/>
          </a:p>
        </p:txBody>
      </p:sp>
    </p:spTree>
    <p:extLst>
      <p:ext uri="{BB962C8B-B14F-4D97-AF65-F5344CB8AC3E}">
        <p14:creationId xmlns:p14="http://schemas.microsoft.com/office/powerpoint/2010/main" val="3964670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of Experiments</a:t>
            </a:r>
            <a:endParaRPr lang="en-US" dirty="0"/>
          </a:p>
        </p:txBody>
      </p:sp>
      <p:sp>
        <p:nvSpPr>
          <p:cNvPr id="3" name="Content Placeholder 2"/>
          <p:cNvSpPr>
            <a:spLocks noGrp="1"/>
          </p:cNvSpPr>
          <p:nvPr>
            <p:ph idx="1"/>
          </p:nvPr>
        </p:nvSpPr>
        <p:spPr/>
        <p:txBody>
          <a:bodyPr>
            <a:normAutofit/>
          </a:bodyPr>
          <a:lstStyle/>
          <a:p>
            <a:pPr lvl="1"/>
            <a:r>
              <a:rPr lang="en-US" u="sng" dirty="0"/>
              <a:t>Reproducibility</a:t>
            </a:r>
            <a:r>
              <a:rPr lang="en-US" dirty="0"/>
              <a:t>: this is simply the likelihood that if an experiment is reproduced, it will have the same outcome. </a:t>
            </a:r>
            <a:endParaRPr lang="en-US" dirty="0" smtClean="0"/>
          </a:p>
          <a:p>
            <a:pPr lvl="2"/>
            <a:r>
              <a:rPr lang="en-US" dirty="0" smtClean="0"/>
              <a:t>Well-designed </a:t>
            </a:r>
            <a:r>
              <a:rPr lang="en-US" dirty="0"/>
              <a:t>experiments should have the same results if performed under the same conditions regardless of who may being conducting the work. </a:t>
            </a:r>
            <a:r>
              <a:rPr lang="en-US" dirty="0" smtClean="0"/>
              <a:t>	</a:t>
            </a:r>
            <a:endParaRPr lang="en-US" dirty="0"/>
          </a:p>
        </p:txBody>
      </p:sp>
      <p:pic>
        <p:nvPicPr>
          <p:cNvPr id="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9093" y="42576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724398"/>
            <a:ext cx="808440" cy="609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1713" y="42576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7620" y="4114800"/>
            <a:ext cx="808440" cy="1219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053" y="4572000"/>
            <a:ext cx="80844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5960" y="3962400"/>
            <a:ext cx="8084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750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4220"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0127"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256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846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3540402" y="4876800"/>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Less reliable</a:t>
            </a:r>
            <a:endParaRPr lang="en-US" dirty="0"/>
          </a:p>
        </p:txBody>
      </p:sp>
      <p:sp>
        <p:nvSpPr>
          <p:cNvPr id="17" name="Right Arrow 16"/>
          <p:cNvSpPr/>
          <p:nvPr/>
        </p:nvSpPr>
        <p:spPr>
          <a:xfrm>
            <a:off x="3540402" y="6137496"/>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reliable</a:t>
            </a:r>
            <a:endParaRPr lang="en-US" dirty="0"/>
          </a:p>
        </p:txBody>
      </p:sp>
    </p:spTree>
    <p:extLst>
      <p:ext uri="{BB962C8B-B14F-4D97-AF65-F5344CB8AC3E}">
        <p14:creationId xmlns:p14="http://schemas.microsoft.com/office/powerpoint/2010/main" val="4917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of Experiments</a:t>
            </a:r>
          </a:p>
        </p:txBody>
      </p:sp>
      <p:sp>
        <p:nvSpPr>
          <p:cNvPr id="3" name="Content Placeholder 2"/>
          <p:cNvSpPr>
            <a:spLocks noGrp="1"/>
          </p:cNvSpPr>
          <p:nvPr>
            <p:ph idx="1"/>
          </p:nvPr>
        </p:nvSpPr>
        <p:spPr/>
        <p:txBody>
          <a:bodyPr>
            <a:normAutofit/>
          </a:bodyPr>
          <a:lstStyle/>
          <a:p>
            <a:pPr marL="274320" lvl="1" indent="-649224"/>
            <a:r>
              <a:rPr lang="en-US" dirty="0"/>
              <a:t>One independent variable: no matter what the kind of experiment, every experiment must have only one independent </a:t>
            </a:r>
            <a:r>
              <a:rPr lang="en-US" dirty="0" smtClean="0"/>
              <a:t>variable</a:t>
            </a:r>
          </a:p>
          <a:p>
            <a:pPr marL="521208" lvl="2" indent="-649224"/>
            <a:r>
              <a:rPr lang="en-US" dirty="0" smtClean="0"/>
              <a:t>All </a:t>
            </a:r>
            <a:r>
              <a:rPr lang="en-US" dirty="0"/>
              <a:t>other variables </a:t>
            </a:r>
            <a:r>
              <a:rPr lang="en-US" dirty="0" smtClean="0"/>
              <a:t>must remain constant </a:t>
            </a:r>
            <a:r>
              <a:rPr lang="en-US" dirty="0"/>
              <a:t>among the control and research populations. </a:t>
            </a:r>
            <a:endParaRPr lang="en-US" dirty="0" smtClean="0"/>
          </a:p>
          <a:p>
            <a:pPr marL="521208" lvl="2" indent="-649224"/>
            <a:r>
              <a:rPr lang="en-US" dirty="0" smtClean="0"/>
              <a:t>Should </a:t>
            </a:r>
            <a:r>
              <a:rPr lang="en-US" dirty="0"/>
              <a:t>there be more than one independent variable, it would be impossible to determine the cause of the changes in the dependent variables between the two populations. </a:t>
            </a:r>
          </a:p>
          <a:p>
            <a:endParaRPr lang="en-US" dirty="0"/>
          </a:p>
        </p:txBody>
      </p:sp>
      <p:sp>
        <p:nvSpPr>
          <p:cNvPr id="4" name="Rectangle 3"/>
          <p:cNvSpPr/>
          <p:nvPr/>
        </p:nvSpPr>
        <p:spPr>
          <a:xfrm>
            <a:off x="2305095" y="4935141"/>
            <a:ext cx="5543505" cy="1846659"/>
          </a:xfrm>
          <a:prstGeom prst="rect">
            <a:avLst/>
          </a:prstGeom>
          <a:noFill/>
        </p:spPr>
        <p:txBody>
          <a:bodyPr wrap="none" lIns="91440" tIns="45720" rIns="91440" bIns="45720">
            <a:spAutoFit/>
          </a:bodyPr>
          <a:lstStyle/>
          <a:p>
            <a:pPr algn="ctr"/>
            <a: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 can only have one</a:t>
            </a:r>
            <a:b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independent variable!!!</a:t>
            </a:r>
            <a:b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 EXCEPTIONS!</a:t>
            </a:r>
            <a:endParaRPr lang="en-US" sz="3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19262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of Experiments</a:t>
            </a:r>
          </a:p>
        </p:txBody>
      </p:sp>
      <p:sp>
        <p:nvSpPr>
          <p:cNvPr id="3" name="Content Placeholder 2"/>
          <p:cNvSpPr>
            <a:spLocks noGrp="1"/>
          </p:cNvSpPr>
          <p:nvPr>
            <p:ph idx="1"/>
          </p:nvPr>
        </p:nvSpPr>
        <p:spPr/>
        <p:txBody>
          <a:bodyPr>
            <a:normAutofit lnSpcReduction="10000"/>
          </a:bodyPr>
          <a:lstStyle/>
          <a:p>
            <a:pPr lvl="1"/>
            <a:r>
              <a:rPr lang="en-US" dirty="0"/>
              <a:t>A control: all experiments must have an unchanged control population with which comparisons can be made. </a:t>
            </a:r>
            <a:endParaRPr lang="en-US" dirty="0" smtClean="0"/>
          </a:p>
          <a:p>
            <a:pPr lvl="2"/>
            <a:r>
              <a:rPr lang="en-US" dirty="0" smtClean="0"/>
              <a:t>If </a:t>
            </a:r>
            <a:r>
              <a:rPr lang="en-US" dirty="0"/>
              <a:t>all experimental subjects are treated with the independent variable, it would be impossible to determine the effect of that independent variable because there would be no untreated subjects from which a comparison could be made. </a:t>
            </a:r>
          </a:p>
          <a:p>
            <a:r>
              <a:rPr lang="en-US" dirty="0"/>
              <a:t>Scientific method questions about experimentation will often have to try to spot an error or develop a critique of an experiment pertaining to one of these four areas. </a:t>
            </a:r>
          </a:p>
          <a:p>
            <a:endParaRPr lang="en-US" dirty="0"/>
          </a:p>
        </p:txBody>
      </p:sp>
    </p:spTree>
    <p:extLst>
      <p:ext uri="{BB962C8B-B14F-4D97-AF65-F5344CB8AC3E}">
        <p14:creationId xmlns:p14="http://schemas.microsoft.com/office/powerpoint/2010/main" val="200729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t>Compare and contrast passages</a:t>
            </a:r>
            <a:r>
              <a:rPr lang="en-US" dirty="0"/>
              <a:t> will ask you to consider the opposing views of two scientists and draw conclusions based on the evidence that supports each viewpoint. </a:t>
            </a:r>
          </a:p>
          <a:p>
            <a:pPr lvl="1"/>
            <a:r>
              <a:rPr lang="en-US" dirty="0"/>
              <a:t>Usually there is no right or wrong view; instead some data will support one kind of view and other data will support the opposing view (much like how science often works; e.g. light sometimes behaves like a particle and sometimes like a wave). </a:t>
            </a:r>
          </a:p>
          <a:p>
            <a:pPr lvl="1"/>
            <a:r>
              <a:rPr lang="en-US" dirty="0"/>
              <a:t>These are usually the most difficult </a:t>
            </a:r>
            <a:r>
              <a:rPr lang="en-US" dirty="0" smtClean="0"/>
              <a:t/>
            </a:r>
            <a:br>
              <a:rPr lang="en-US" dirty="0" smtClean="0"/>
            </a:br>
            <a:r>
              <a:rPr lang="en-US" dirty="0" smtClean="0"/>
              <a:t>passages </a:t>
            </a:r>
            <a:r>
              <a:rPr lang="en-US" dirty="0"/>
              <a:t>and will require you to </a:t>
            </a:r>
            <a:r>
              <a:rPr lang="en-US" dirty="0" smtClean="0"/>
              <a:t/>
            </a:r>
            <a:br>
              <a:rPr lang="en-US" dirty="0" smtClean="0"/>
            </a:br>
            <a:r>
              <a:rPr lang="en-US" dirty="0" smtClean="0"/>
              <a:t>focus </a:t>
            </a:r>
            <a:r>
              <a:rPr lang="en-US" dirty="0"/>
              <a:t>heavily on where the scientists’ </a:t>
            </a:r>
            <a:r>
              <a:rPr lang="en-US" dirty="0" smtClean="0"/>
              <a:t/>
            </a:r>
            <a:br>
              <a:rPr lang="en-US" dirty="0" smtClean="0"/>
            </a:br>
            <a:r>
              <a:rPr lang="en-US" dirty="0" smtClean="0"/>
              <a:t>views </a:t>
            </a:r>
            <a:r>
              <a:rPr lang="en-US" dirty="0"/>
              <a:t>are similar and where they are </a:t>
            </a:r>
            <a:r>
              <a:rPr lang="en-US" dirty="0" smtClean="0"/>
              <a:t/>
            </a:r>
            <a:br>
              <a:rPr lang="en-US" dirty="0" smtClean="0"/>
            </a:br>
            <a:r>
              <a:rPr lang="en-US" dirty="0" smtClean="0"/>
              <a:t>different. </a:t>
            </a:r>
            <a:endParaRPr lang="en-US" dirty="0"/>
          </a:p>
          <a:p>
            <a:endParaRPr lang="en-US" dirty="0"/>
          </a:p>
        </p:txBody>
      </p:sp>
      <p:pic>
        <p:nvPicPr>
          <p:cNvPr id="6" name="Picture 18" descr="http://blogforarizona.net/wp-content/uploads/2014/05/Deb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876800"/>
            <a:ext cx="2082788" cy="156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753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a:t>
            </a:r>
            <a:endParaRPr lang="en-US" dirty="0"/>
          </a:p>
        </p:txBody>
      </p:sp>
      <p:sp>
        <p:nvSpPr>
          <p:cNvPr id="3" name="Content Placeholder 2"/>
          <p:cNvSpPr>
            <a:spLocks noGrp="1"/>
          </p:cNvSpPr>
          <p:nvPr>
            <p:ph idx="1"/>
          </p:nvPr>
        </p:nvSpPr>
        <p:spPr/>
        <p:txBody>
          <a:bodyPr>
            <a:normAutofit lnSpcReduction="10000"/>
          </a:bodyPr>
          <a:lstStyle/>
          <a:p>
            <a:r>
              <a:rPr lang="en-US" u="sng" dirty="0"/>
              <a:t>Modification</a:t>
            </a:r>
            <a:r>
              <a:rPr lang="en-US" dirty="0"/>
              <a:t>: the final step of an experiment is to determine if the methods sufficiently tested the validity of a hypothesis. </a:t>
            </a:r>
          </a:p>
          <a:p>
            <a:pPr lvl="1"/>
            <a:r>
              <a:rPr lang="en-US" dirty="0"/>
              <a:t>You might be asked to re-design an experiment so that it is a more valuable test of a hypothesis. </a:t>
            </a:r>
          </a:p>
          <a:p>
            <a:pPr lvl="1"/>
            <a:r>
              <a:rPr lang="en-US" dirty="0"/>
              <a:t>Similarly, you might be </a:t>
            </a:r>
            <a:r>
              <a:rPr lang="en-US" dirty="0" smtClean="0"/>
              <a:t/>
            </a:r>
            <a:br>
              <a:rPr lang="en-US" dirty="0" smtClean="0"/>
            </a:br>
            <a:r>
              <a:rPr lang="en-US" dirty="0" smtClean="0"/>
              <a:t>asked to </a:t>
            </a:r>
            <a:r>
              <a:rPr lang="en-US" dirty="0"/>
              <a:t>design a follow-up </a:t>
            </a:r>
            <a:r>
              <a:rPr lang="en-US" dirty="0" smtClean="0"/>
              <a:t/>
            </a:r>
            <a:br>
              <a:rPr lang="en-US" dirty="0" smtClean="0"/>
            </a:br>
            <a:r>
              <a:rPr lang="en-US" dirty="0" smtClean="0"/>
              <a:t>experiment in </a:t>
            </a:r>
            <a:r>
              <a:rPr lang="en-US" dirty="0"/>
              <a:t>light of new </a:t>
            </a:r>
            <a:r>
              <a:rPr lang="en-US" dirty="0" smtClean="0"/>
              <a:t/>
            </a:r>
            <a:br>
              <a:rPr lang="en-US" dirty="0" smtClean="0"/>
            </a:br>
            <a:r>
              <a:rPr lang="en-US" dirty="0" smtClean="0"/>
              <a:t>information acquired </a:t>
            </a:r>
            <a:r>
              <a:rPr lang="en-US" dirty="0"/>
              <a:t>from </a:t>
            </a:r>
            <a:r>
              <a:rPr lang="en-US" dirty="0" smtClean="0"/>
              <a:t/>
            </a:r>
            <a:br>
              <a:rPr lang="en-US" dirty="0" smtClean="0"/>
            </a:br>
            <a:r>
              <a:rPr lang="en-US" dirty="0" smtClean="0"/>
              <a:t>the </a:t>
            </a:r>
            <a:r>
              <a:rPr lang="en-US" dirty="0"/>
              <a:t>first experiment. </a:t>
            </a:r>
          </a:p>
          <a:p>
            <a:endParaRPr lang="en-US" dirty="0"/>
          </a:p>
        </p:txBody>
      </p:sp>
      <p:sp>
        <p:nvSpPr>
          <p:cNvPr id="4" name="AutoShape 2" descr="data:image/jpeg;base64,/9j/4AAQSkZJRgABAQAAAQABAAD/2wCEAAkGBxQTERUUExQVFhUWFx8bGBcYFx8eHBwgHCAcHBwdHBwcHCggHRolHBoXJDEhJSkrLi4uFx80ODMsNygtLisBCgoKDg0OGxAQGiwkHyQsLCwsLCwsLCwsLCwsLCwsLCwsLCwsLCwsLCwsLCwsLCwsLDcsLCwsLCwsLCwsNzcsK//AABEIAOUA3AMBIgACEQEDEQH/xAAcAAACAgMBAQAAAAAAAAAAAAAFBgQHAAIDAQj/xABWEAACAQMCAwQFBQgOBgkFAAABAgMABBESIQUGMRMiQVEHYXGBkRQyobHRFSNCUnJzwfAIFjM0NVNUdIKSsrPC4RckJkOioyVEYmN1g5O08TZFw9LT/8QAGQEAAwEBAQAAAAAAAAAAAAAAAAECAwQF/8QAJhEAAgICAgICAQUBAAAAAAAAAAECEQMSBCExURNBYRQiMoGRBf/aAAwDAQACEQMRAD8AWeHSfe1ohZwtLIkUa6nkbSoyBvgnqfUDQnhy5jHtNMnJUJ+6NofASn+7kpnLScjrByzdPcSW4iHaRIjP98XGJNWnBzv8xq58B4Fc3gZoIhoVtLPI+ldQ6qpAYsR0JxjO2auGz4WiXk9wHy8scaMm3dEevSfPfUevlSFjTy3kbffydvXeUWbfHEE2/AmNybRreUTCPtD98jClchdSE7MMnGNiMbgbVvwblqaQzZt3YRSNGfviL3lAJI37w7w8fOnvjEoTjNh5yQXS/DsH/QaLcIhEYkB2MtxIw9eSSP8AhX6KLH8cSljwyYWiXZiIhk06SWXV32Crlc56ke6u3B+Xrm6Z+wjGlDhpJG0LnAOkbEk4IJwMDPWnPnONYuG2ML7L2kYb2RxvJj2kqB76Hyzk8s3cg2JMp22/3pA+gCgnRWLP3CuFu0tHiKzOCygMpVlAJLI5IBxjBBwQSNtwaNyck3AwOwbLHAPbR+AJ6ewU5ceQfdbhZ8dNyP8AlpSr6QoZ4rppReyaHLERRzOhhCQls4WTGCVPgP3SiytIgjiHJt5FG8jRDQgLH74hOBv517xDlC5t7eWeaMhYkZzpdDsoyerZpm9LF3IsdoqyOqvr1hXYBtk2YA94bnY5G9d/TBaO1q8guOzSOGTXDrZe1zp27rjOwIwQfnUg0QiXXL11G1urRb3RxEdakZ06sMc906cn+iah3llJFOYHTEodU06gRl9Onfpjvr9NXcvD1lhtCcaojHIvtCaT/wALsPfVZ83afus2M6/ldvnyx/q+Pf1pkygiNccjcQVSfk+rHgsiE+4Fhk0N5f4JcXuo28Y0ocO8jaFDeKdC2obZGNs71cDOfusBk4+RE4ztntRvjzpTuhp4FxQjb79e9Pzzj6hSK0QncYs54CYLqMKyIXjYMCCoODob8IZIGkgEEjzrV+X7hfkxMeVu2VYijq2dS6xnfbugnJ8jTr6VXwtodslJFJ8cERE/Soqd6NtFxZQK2NVjOwUeWEcJ/wAqYfCm2TpG6EgcCuzctaQQASIiu7GRcKGzp1OM4Jwe6BUTj/A7yCWJLhATMwjidXDIWJwFyQuk753A2B9dPvIt3244nc5B7aTWpBHzAhWPp/3aqffUOUZ4Lwc+Imscf1lH1UWyvjiKB5QvPlPybsl7Xsu1x2i406tHXzz4UKt+HSyXAtlX78ZHj06hjVHr1d7pj7230Vc7fw8P/Dj/AH4qveC2zLxyFmGA97dFT5jFyKBOCF+bgU63a2ZQduxwF1DG6GT52cfNU1KtuT7yS4mt1iXtYFRnBkXGJMlcHO/zTThxGUftlhXSMmRTq8cfJpNh76Y+A/w1xP8AM2v1S0hqCKii5cuWtluezAiaQRrqdQxYydiML5Fz18t6ncX5JvLaNp5Il7OMAt98UnwHQddzTj6SE7EcKtUyIvlKEt4ExsmlT7dbN/Qrr6YrKQxdqLrs40TD2+th2up1GcBgDj1g0A4Iqm9KlsrgAgHA6A43HxriBXpFZQc9E3g65j99HeW7hIr22kkYIiyZZj0Hccb+8j40v8IlwhHrpmbg2OEPxHtGyrP96CjBCTtFjPXJUZ9tNlqLcuhx4XzPaLxW8lNxEI3gtwjltmKmXUAfEjK59ooFwHjVrLwxrG5uFtmEpZXk2VlM3bKVYkAnHdIyCCM4xjMy25EQCGO4u3S5nVmRI0XQNIDMO8pJwCNywz4YqDwPlJ5jdpLNoktW0HQgKsdOsN3jkAqUOPDJG/Wka3Ik8f5rgm4vYzRvmC1Lq8vRG7YaTgnqqhVyw2y3Xai3MnOdv8s4f2U6PGs0jTMpyqgxtGpY+A1SZ9xpa/azpg4e0szLNevGpQIuE1rrbrv3Rt7SK7c2crx2qhY7xXuXeJUgfQGIlkEerSDq0jLHIH4JoC5Ez0jcxwTNbLbyRTBDI7Y7wU4VF9QOGbHsqHwbjFtLwy44fdXC2zOzYkcAIVdteVOy5ByCuQds0UPo6j1GEXknygR9p+5powSVB06c6dQO2vNI9nbPJKkOwdpxCxG4BEnZuRnrjDkZ8hTE7TseOI84WsvFrJ0lX5PbpMHnO0ZaRAFCsfnY07kbZYAHrSZzldRy3d9JCwdZCMOvRh2MYwDjfvAj3Uxc5clfIrVrhJ3k0ugKlFGzsFzt5agalR8gw6LcveOj3AGgdmpBYoXKj3BjufCkN2yP6SuNW1ytr2M8b9mHLaTnGybbDYnB+FTPSPPw69iMovl7aCGXsljdDrLAEKQyMTkoo2wd6CcM5Mmlv5rN5AqwKrvKq7sr/uelWyFY4bOcgafHO3nMPK6R2qXdrcNNA0gjbtFAYan7LUpCrnD7EEevPmD7Gc86WyXXDws6GL5PLHMQdkbEBQv5boyjPmaT+ZOIxycUeZHVovlMDawe7hex1HPkMHPsNGr3kMJfW9sLhys0UrltC5BjMeAPDB1n4Ct+Hcj28k0sPy779G7Dsh2evSNPeKZzjvDfGNxQJ2xnl5l4eLr5V8tiOIDFoBz+FrJ2ySdsYApR4NzDaz2N9Z3EwtflEs7xySjClJ3Z1OTgaxnBQkHpQfm7g8NpJoiulmYI5kXu6kZdOlSEOQTltm8qYr7k2C3hW4kvViYpqRXEaqzBdWkajuT5CmO2DvSHzHDdSQJbuJEhVtUg+aS2gKFPRsBSSRtuPXiV6POOW9vDdrNMkbOQVDHBbuEbedCuL8A0cOtb4yktcCItHoUKO0QscY32NE+H8kW5s4Lq4vuwEsaMS/ZqoLjOkM367Uiad2QPRbzDDaxSQXTiFZok0yN80ME0MrHop6EE4B3qTzJzFbxWVhaWsq3RtZIHkeP5pW3wTg5K62I2XJx4mt+U+Qxd2KXJuHDOHwFRSvddlHr30g++teD8hdrw1Lt53V2g7XQEXSO6WA33x0oKVjN+2vhvyr5f8tjyLbsuwwe0+f2mdHz9W2NOmkTg/HlbiVrcTERRrNKxLnZRItww1eAOZFHtotwzki3axt7q4vuwE0UbnV2aoGdQ2kFj7duu1B35UY8IXiEcpZzu0eldOntChYHrsO97jQDtjPxm+4d91LW+S9VmMuJV1oY1UQSqH+bqHe0D52O90qXwbmqzXi1/K1zCI5IrcI5caWKiQMAfEjIz7RQq59H9tHdCCW+MZdFMYfs1Z2LMulQfndF2G/erTjPo7ijaOGO+BuJHULFJoyVJOtwgIZsKrnbbK0B2SL/j9rd8OtNVxGLiCeJ9LNhvvcmhzg74MWpvhUjn694fco1xFdxvcRQsI417NwxzqAIZGbc/ikVyf0cxr2otruVriBQWWRF0EspIB0qCAR5E4oXy7yXHNaRXdxNJALgoIo4QDjtGCR6iykkkkHbAAPj1pg7FjitxnC6FAwDnswpz4jYdKG5ovzfwp7S6a3dg5Cq6uNtSNkKSvgwKsDg74ztnACk0Ps52qZI4QMhvbVhkf7Kyflyf+8aq64XkpIAcMV2PkcHB+NO/GePLLw77nwW5hjYAMxkzgag7FRuSzNncn8InfpQzWLSbsfeN/wAKcM/Iuf7CVry4V+W8X1fN7aLPs+Tx5pf4bzeziF5bPtbmBWVXjlVV7wCs2liGXUAMgK+PDNQeEcxy27XjT27vJdtrOg4VTp0BRqAJUKFGfHGfVRTL3j7DvOMY+6PDW6oW0x+QbtIifaWTp5CM+dDPSlHEZwYEl+Xp8nIZc6Avat2YK6wCS4cee9RTzExs7ET27mS1kiOvWO80a6WIB3wVJ95rhzZzVFdJqjswl0rRmO4cIxTs3D4yO9p2YYB/CPnSFsvYztAnFEEd1DLZ3yIGGG7wBOMqynEkRYHKN8BsaVeUuHq17abBWjuJRKg6aollVmXfIUyb7770csedTIzTrYE3KxaC3bLoxnVpH4ZGrfaPNCeXppra4SWaLW334uQyINUzhyQGOcDvjfJ3FUk6FJroa+cLaWTh/FQ6EfOaHfOpUiiYEY6ffEcYPl66mTSwheFiVGZ2ZRCQcBX7Bzlt9xoDDx3IpQi58YNeLPE8qTOezAkUhEKBNO/mdR2866Rc+w6LcSWcjvbgaG1rswQoWG/kW6+dSXsg/wArxyDjHE+1cOTHbFMLjC/fsDGTuN9879dulAYz/s2n59f/AHlB7LnSZOIS3nZKUmVUaEP3gsfzGDkYL5L5GAO/jO2T5zVxwzWSWttbm2ti2suXVmyG7QBQpYD75hiS3hjG9FC2RYPF/wCGbH+bXP1wUI4EM8bnPgDKOp3Om2OcerpQ2y587R4nksWe7jRkR0lAjOvTq+cQwzoU/NbHn1obwzmBrW7M82JpJDI0iRHZGk0YAZvnBQgHuFNIHJArm+1b5RevpOntpAD+vSn7n823yKAXCylyh7DsyRh+zPXDDb1HIqvri+7aeeQ5RZndiufBhsDj9d6aL7na2mgSKex7XQuF19mwVgNOoauh9fWgmLXZtx1C3L/DQASSttsBv+5GirRWzcGsVukldSkIVYyQ2sRnHRgegbxoBwznGAWNva3Fn23YxRodRRlLIoXUA3sONs71nCucYFsbe1uLLtxDGinUY2UsigagG9+NvGkPZexn9HMzRcIs+0yH7Qo4PXU0zqc+vUaM3elLe5hTZIbbSB5dx/0Baray5jYcPW3jhIaCdZ86wF0rc9tpAG/ze7U6252Mkl4vYN/rWBHl17gEQj739IMdvA06HsgoyWrcD4cLtJHUxQaFiJDa+xJHzSNtOvxqfyFGp4PawXA3lV4mU+JJl1A+vCtS7ZczxR2dtZ3ViZhFHGmW0NGWRQutQw6dd8Zwagpx10t7S0jiCSwXKyhtY0EB3bs9hkEq2np40asNl7DvP9xp4pZLjOswjOTticHp41E5/nmj4vE1uhknWCJo4x+GRJcZU7jAKGQZ8KD848w9tfwTdky/JyhK6gS2mQSHBGw28625i5nd7qK/ij0MoRUSRgdXZtKZM6eisJQoPmCcbUULZDRxfhMfFYpGCy2l9Eo1rqwwOCyLIEbTJGwzhuoycYORQPknlUyWljdte3Cp2kbiCSVjAAkmyKpbAOFGPI4rJ/Sag7WSCydLmZVDO8ilMqCFPdJYhQTtpXPmKUZeIW33MjtBaKJ0K5uNKbhX1Hf52Su1Ibkgr6V79JuJHs2DiOBEYqcgOGkYrt4gMvxpMd8V0C42AAHqrjL1oOdu3Z34c+C1FYrihfClyT7KImGm/IT8kpbipy8Zl0he0bA6DNBuzPhvW0KsWVemSB8dqE2TQRe4LbsSfac1vb25kbSgyfIVzuImVtPZlV1adbA5O+M+XuojdKtrIsgVX++PhScrhcAZx4gnNVQUD3jKsRurDbyIrQwsQTgkDqeuPaa9v+ItK5dgoJ/FGP8A5NduF3WC6lsa0Zdztnwz4e+kFEMpXmmiDxrEoLgOzdAG7oA8yOp9VEbW3iZFZowCwOnSzafH53l08DT1HbF3FdYbp0BCsQD1HgfcabF5cikjwMo4LDX1B3ONQ9mNxUf9ol0TgCMg/haxj2+dSauEkrFw30mD3zv5bfVUYDNOi+ji5J+dFjzyfsolw30b6SGlm3BBwi7bb9TQTqyv57Z0+cMe8Z+Fe3tm8RCyKVJAIB8j+vTwqyY+UYLZ9QLSS5JBbGF9ePP20sc4WZM0QGTq2yd/nN59POjyzR4qhsxVzXmaIXMSF5H+bGraVCjc46Ae4ZJrnacNaRdS5x2gX4+J8NtvjRRkR4ZGB7uckYwPHPhW1tGxbY4YZPkdtz9VdLgxqhTB1q5723QbCpSbvr8WgLH26SM+/GapIRDPFJf4xvjXv3Wl/HPvx9lRra3MjaVxnBwPMjwHrNaPCQ+g9cgHHro7CkZJJkkk5J617eXZkI2ACjSAOgA/z3rziMYSWRV6KxA9xqGx881LsDc1oRW9sCXUAAnPQ9D7d+lSONaBJiPGMDOk5GfH1fCiurBkEiosx3qRqqHdv3vdSETODPhz7KOAg0M5a4LPdSMlumtlXURqVcDOM94jxIo1xbl66tEV7iLQrNpB1o2TgnGFYnop+FNlZIt9hCLiCLEFAbV4hcIvvIGpjQpFXPeUnyw2P0Goa3FdknHj0ocrMwjAokPdidiu+8p/SK4T3SMe9GSck/uh6nc+HjUu04okR1Rx4b8ZnJ+gACoDnJJ8zmqbGmco5FV9QUgeQbf4kVpcyBjkAj2tk/VXRkqfwxgkcrlEYjTjUM9SRUoqwfbX8iDCsQPLqPgalQ8Yf8IK2DtlRgfAda73NyZYGJRRh1A0rjqG+yo/EOEvEFJDbgZyOhPQes1Xa8DGjlS6E7OGkYORnTtjbbYD1VYHCo2Xqcgiq34ZwEwWpvGZkl1KIlG27MF72eoOelMM/OZAZra3MsUZ0tO8ixxEjqFLbsB5gUvydMZPTUexXjGk3l30gQ3D9nIvYyHOk6w8b46hXXbUPI4qBz/zh2TrBFIYxp1zSoAzKp2VEH8YxB3PQUEUN11D1YZyfOk/i/E+ruD2IKKrY8QxDnbpjHQ+qhHLdnFeo0tubuF1OFmknLEt/wBpM6CvmMeNE/R9fG8ju0mjChnAIG668aZCuRj5yBseGqqTKnbVCc7IuYpAWCuSGRgOuPUQQQBXFbzSAEGyyaxk5O2Nj8Km8y8De0l0Mcqd0bzH20HzUtnOekhny5wC2Tj19cVPgkZ5GcKQmhl9QGnABPw99RLS0eQkIuSPYPr8a3PD5cY0n8nUM/DNNWIh29w0bal6jofL1+2vbe4HbK77jWGbHtya3t7QuxUbYBLE9AB1JqPPEASA2oeBxjPuNT2BLe6VJu0yJCSSRggAnO+/iM+VSrPiHbPIJAoDRk+W6Lhcnx+2gjCt2tJBvob4GnbGR81qa2Ix1rQ1AmeE0O4g+GHs+2p7UL4ke+PZ9tAkWn6Df35P+Y/xrTl6Wog1tbg9Dcrk/wDly0m+g39+T/mP8a05elxsWsP84H93LVfZ0S/iVw/L5Vl1ZwZChzt+SQfI1HurURSDK6kxjIOQT44Pt86OzXUsoyqHDBCSSOqeIyds1GveHyyf7tEGSdmXcnqTlqtpfRzWL6ZZsLnfpmvFnohccNeIBiU2O2HBPwBr264cGnYEhQQG3IHzgD47eNZ0yuiGJaIuwSAD8KU59iqcD4nPwoTcwaWIU5A6b5+kUc+6PZLFlQ2Yx1G+O8DiqiOjXgzBy0J6SdPUwyVP6PfUeFnZxnLkHocnp6vKitjx2LtAApGsqOgGkg/SDnB9lDLdwtzuxULIcsOuAap+ALN5l4ZLcWBig0rKNDJ4LlSDjxxtmh3KiRz2S2cg0mFezlj6MrLscj1nvBvHNMvDJ9UKNjTlc48qG8Y4Pa3B7SRRqAx2isVbHlqQgkUSpHRGxQ5w5UtooY7S2/d5pF0gnJVVyWc/iqAWGfHVQxeTGspVdQbyLGZowBrGOjKCe9jJ26709cHsLWIM0EasXGC5bUzDyLMSce+ogvRaq5cRrqY7lt8eA93lUWkbKDav7IT8wmSPsbC2khyMdpKnZomepxnLEeQHvo/y/ZxwQpCp2RcDPUnqSfWTk++g3COKR3J2YbHdfH24PhTTBbDIxSi230TOOvkX/SXblrZHC50tufEZ/RVYSIwAJVgD0ONj76vy8jDRsD0xVL8e4pIS0IYCMHou+cdCSdzWjo5pI3teLxiIKSyMOpABDeWfHAqJxCdJX1dqowAPmNnb6zUaC4kYhEVWPgNC5291ShBcZwVjX2ov2UKTaIo43/FtRIQKNShWfB1NjGc77ZIFCy9G9Mve76ZXwWMEn2bb1xDStIsfcOroTGPpAGc7Gk1YgQxohxokzlQTtpXHsUCoVzCyNh10kn9fdRC4/fbnyLEe4bUkANuUAYgHONs+Z8a46T5GpMb6I9Q+cxxnyx5eROan8MRDD3y2WnUALjc48Seg3pa2wAjCg/FD3x+T9tMHFT9+k/Lb6zS3xc98fk/pNJocfJbfoO/fk/5j/GtNXpoz8jgx/KR/dy0reg/99z/mP8a03+l5c2kP84H93LQzeX8Sr7I6UD9mXJJAyMquPE46mp8Vqpt+0yNWknTnfKtgnHlgihmggYBIB8jXkdrKwwgcjphQSN9z09lVsc9WSLNe0dUH4RxRJpY3u8nHZltOT0wBpB+igctlPHu0cijzKkfTXXgtwRPHsCdWMEZzn1VN/RUY0xo5uskWNSOurGMDYYPv8qE3Fi0sMLINRVSrAEZHeJG3sNH+Z5y1mXOxMoHu3P1gfCk1ZKE0uisnkIcM4RKJUJTSA4yTgePtp44LyVE57WYaiSTjJAOScfRS7y9wjU0b6yDkHYVbiDu+6tK6Go+wVxKPTbSqgxiJgoHh3TiqoueMyNa9kCRnCr5nGx9gq4nwQQd89aER8vW6tqESA+G2wx5DoPdWc47M7uPmjCLUlZWVol0tt2eiXTnUHUHbw+G1ApGcuXJ1nwYknHrwfGr7SEDbFAuK8o28pJ0aWJzldviBsaxlil9M7MfOxt/vj/hX/o+UrdjI2INWzaPgnbagPAuVhBI0hfXthRjGkewbUyBRV4k4qmcfLyRyT2R2iOV3pB5r5ILky2+5O7Jn6Vz9VPwGBjzrIdxXQ0mcbVlFcMgxcBW7vzgT5bEVrKXKa1OkR4GxILeui3PFl2N24XIB7wzt18vVQq0iuZBmMSMPMHbbHmcZ3FRddGbTOcN5KzgvK0akdQDg+oes105h1KYdXXQM/QTn21uTeMNJSRgvgUzjw8RQ2d5ZSNmYqMABScY8Nqe3QqGjjTKlyVWOPBz0GMHV+vxpd4szrcvKUIUuegwp8NvdRbmPV8rYknGTjPkcH4Zpd4m57RwScaztnbqaG1QNM5GYoSEbun6fdXFLplIIPQ5HtFaGtWrO2IyaYsxY9Scn30D4s33z3D9NGDQXivz/AHClY4LsuL0LqycTuoyQQsAwcebLTx6T2iFvD2wYr24xp650SfR1pe9HtsF4rMw/CtB9Egoz6XUzaRY8Jwf+XJWPyOWHb8HovEo59PyJkKWhG0c3x/zpq5VVNJ0BgoxgMfOkW0cqmfH2dB59Pop55XQ6EI6MDknxwSNvEeFTxFNu2+jTlQxxVRXZP5iiU28mQSNO4HU7gfppGsrOFZlKxyhlYHJ6D6asO+jLRsB10/50mWc+ZT57UuTKUcqoXGhGWNt/RP47AnybDKSusHCnG++9Ky2sPTspNz+MPtppk4gj5hAYMjDVkbA+Xr91DpYOn5QrPkzlGaRpx8cJwsaeTOEqoEg1DAwoJzim49KgcJjCRKOm1SmmXHUV6ME9VZwZXcmRpDjpWmuukriop23okJE3IxUeWTetDJXIv41jPKXGHs7F+tawSZPsqLJcAbnzrx20keTHFKErY5RJpuctiosd7pfc4HrqBPdBC775LAAe31VOW1CqGyO90IFbydmaVHDmWQNHqTGvu46b74I39RpNtbVxbSlIiNNx3jnYDA7x9WacuLXShIw+6sxGM4z0rnxG/EdrKZFAZwCFG/X/AOKzlG3ZpBpKqFnhPDZp4V7MaQrSFiXI3znw658qW7G4CW7d3R9+x87H4OTv5U28tcdS3t2157xcDAzvhevl1pN4ldRi20NjW0oKjHT5uT028s1zuXg6JLVSdE3inHEln0mLOkBFOcZPrz7a59mDNK3Yrk6juc75Hh4VGe2U3KtI6sjuNWnqoBAwfXirit+CWwyewTJ6k75+NLGsk3d9FZXihFddtFPcUg1FWMStld9wvjjwG/QV5DwqEgakwSuQPIjJIPnsPMVZfPlhELYy6AHUqqkeWehHTGM0kcKGtx02jkO/kFYfWaJJrJTFFRljuiFxKyhEcgWCPunugHvbnB3znGPA0kcVt11jMP4P43tq8OdEUWgwqjvjcADwJqqOKoCw2/B/SaWeesv6HghGSuiz/RpcB7mTbcRdfHGpaMek/HyaPP8AG/4JKrC2vp7VtULlC2xIAOR1xuD5V04lzHczppmlZ1ByAQBvgjOwHgT8a54ZorDodE8Enn+T6Jk0gEZ9YH1qf0Gnblxh2EX5J+k5qtVuwQoPmPr8fVTBbcVCxv8AfDHoQ/NA2AIywyd/LFb8R6q2ZcuKk6Q/SSgDJIHtqvLjEd8yg90sCMeTb/5e6ht9xBJU3vdbHoGxsPWFPl1qLZS4VwWJaE41EYJHUbH1k1U5vNkUUjNQWHG231QwNMFubg+OoHH6+2ptq4dlGerCkt+JlrvLYGoDPXbUBjOQMdB6t6aOX5CJ0HUkgbjp66fLwyWZbEcHLF4Xq+yweKbImGIIIHmN9txW8BbG5U+4/bQjmS7Kwl/BCp6Z8fL40GTnFQRhosflHON8fgnyrtckjGOKU1aHCQv+MoH5O/0tj6KjxrkDcnfOT/lSnxLn6FEJALt0wu4/rYxXfhvMAe1jk6FwTjPrP2VlOSfgv4pQ8oZZrkKfdXCS9BwopUu+N94VLtb7usw3bcD4bVzNMqhmhAI3881rxJc/N/Uio1gzaBq8gK6Xj91sdQK0j0ZvyCkcyuCemaZLQAjSd164pXa9hhCalcEHDHbyPexnIUkEA4xtRuwvV0K4yVYdfL21pDz2KXg78V4XFIhOjSUBIYk7VUnpUlPyqHc/vdc7+tquSe4Ro9BbGsFc4z1FKHNHKtlOwmmnlUrGF7q7YXJ/FPiT41akoz/BDi5Rr8i2Rm1B8nP9kfZSrxk7x/lfpFOF7bDsdMZ1IX1B27vqAOT1oVc8G0lJWYaFbBHiTkYA67evyrjSbkduVXiaIEFizu7AgAtgZ6k7bDz9tX9CNqrmzK3EkCCNF0SBiVO2nBb6SPHzqyB0rrww1TObkTtRXpC76QYmayOnwdT9dVna3rREbblXU58jn/Krl4p3oJAASdBIA2yRvjJ88VSN88kjMxQgk/NUZA22HwxvWeaP7tjTjyuGpL4jxSR2lDyMQCDgnYb42HQUFlOd/VXS7+fJ7envqOM1w5rdHZjSRk/N9s2N3/q1zuOZrZs41/1f86rvNSIDk10fo8aMFzZvyWTw25RrWaYAnQ0aLnbJY5OP6K/TRC/uVXt9UWrVG4AGRncber2ip/o94Zw5rQLJcAyP3mRyF0tt0GxbGOufE062/D7SKLDzI489W/uw23urL9RHHaSM5JzdtlBWgDOwACZbIU5OBvkZwTttRe7uhHiBCSzYDZPiaYec7W0i1SQRuG27zO27M25AOc+OcmlPl7sfujGbiVRCsmWcg4OOnsBOOteh/wA+aaeVLs4+an1j/s48S4mXkbW2ps6cnyXYe7AFNvK/MwUqXUs8ZGd9yPA70k80mJL2Zbdg0IkOlttwd9iOoByAfIUb5Nu4Flk+UDaSMop6kMemMeNdmSsq7RzYrwu4ll3vNUN1E8RQqHX8Igjbeq/tLticAyHKHOgg9Mdc+G++PMVyvkYQkZ0k4x+muNtbZdC4QgKR3tWPDHjXn5n9M9vhqVWjlPcqUCgUY4XdssMakHugj6TvULh/L0kz6VKjxPUkewDrT3wfkR9IJVmx+N3Rt6uuK5ITUDfk7TdtoT7qeV8FUYrnY4OPjipXDuYuzGCv6irl4Tw6SNQHdQB0VBsB5DpU+W1jYd6JG9RVT9Yroi2/o82T76ZW3BOc4z3ZQVAGzYz9VEJ+Z4yG7JDJsRkEbHwyCc/RTbNy3aPubaH3IB/ZxUE8j2WdSxFT5q7D/FinaQrKs4jdTFiWIK5yV04xtgbg+B3x503cG4gXtlkcBRqwoB2wuwPxB29VHL/kW3cN35EBG+CvT3rVecS41BGFt0lYrESoyvl0ORsfb66uFSBuh8s7nV1I7wOM+1gKWObEGANOMDw2Hs2r3hPGo5tKas59nnjy9fnXLmSQyNAUdWRshsHPTOD6juKmeNrsuE0+hd5o4mxtcBiMBABt4ED2+GajLxNinzj83GR7Ns+fWpPNFp20KiPCvgAgnAJUkE+WSMGgt9asVIXGoLjAPjjwrm7Ur/J3xpxoffR1dLrDu/e0YII6HqN+m48KsSPiyMDpYHBwcGqO4gxijLQgiQDI07+QORvmgN9zW5iUR64m1Esy4AbPXoBk9K9fHGMYps8XkOTyNRPoeTj8aDWzYXxPkPE71UV9zT/rUiqfvYJI04wQCQDkjxGKU7TmJuz0O7sPEE5H11tLbszCbHcYFdvAjB+oiq5eGHw7xYuFlms2kl0Er7mLTMqoF0OO9ldTdc9fhT3y1d2LwBnjZ2JOT3gB0wB6sYPvqnbvaVasTkhtVtknPfI9wAAryo10z1pFRgjy+mu8E6r01D2bfTUWvQK7Gjz0xgt7zUM4wR0OaNyXwEQw+klfPxwfX1zQvhvK07R6m0xqRkBzhj5bY8fXXY8uygqJGVV2Od9vbkCsNKfaOiOsl5B1xeuxGt3bB/CbNFTw1JBlDn1VGvuWLjBMadqB4ocn4dfhUFOK6Vw6HXj56sVPv8DXfw5xhFqSPO5cHkacX2dksAr94HSDvR7h1vH+6DGF3yegxSnLxBT/ABh9RYfZXttesVKA4U+FdUc2ONqjnyYMkknY7W3HI57eWGRRnYwlEwQw8WJO4239tPnIvJ7SRrJKJUXHQnGr1heuPWarrkfi8FtIzTRdoRjR07vXJwSAT039VWZbek2A9e1X+jn+yTXjZZ1LwepibUemP1jYRxDTGvvPj7TUgsD5nwwKTLf0g27f74D8oEf2lFEbfnCBvmzRH+kv6GrJ5F6oppv7GQdMDwrGJ6DGaGR8aU77H2GukfFkJO2P6Q+2n8kfYtWTsHyFQeLcXgtk1zsqYGdOd/cKXeb+fYrRCqDMp+aPD2+v6qpriXEZbmQyTMST4ZoXfgT68jfxbnOe+nKx5SFFZgg/C0gkZ898UhXULatwT66ncP4m0EgkTGV8D4jxFOllzbZMxM8SjbdTHuD6jjBraMdUTaYL5atCttrxuXwvnhe+3hv3ivwopzTwdks1dY8FGDF1znvac53294putr21SXXpRI1C6cgAAHvHb15FKvPPNkckTQ20oYue9p2GPLPU5Hh6quPaJfTEvjamS0Yj50Tg+vBGD7uvwodyxbxuS0jkEHZdWM7fTRqK31ZU/hLg+vagHC7ELJncFehPQeupli2o6MPJUHb76JPMTNrJjlVCi53JVmzknHgelK5ywVQNwSSfPOPso1xEuFJkVMsQM43GPEe2oFlIO0wPEeW9eosS6VnnfI3ciVw8FEz2SMw/GwR8D1opwm5LW00afPQCUZ9R0v8A8LZ/o1GjGnYnY0Q5RgYzGTQRGAwO2zagVIz7Ca3z4o/HqY4sj32r7IFlwW4uFZljUlemfH1A+BojwO8ubaPsjCQQxyGBzv7KbY+IZGmNQMeArhcXLFtxvXmrjwR2vkTZTNT+B8R+TzpLoSTSfmuNjtj4jwNQKyoGWnwiaPjM5gSEpKyFv3YquFxnfS+eo/BHtppuvRlduO8InOMd65YkgdN+wHTy9VJv7H/+Fh+Yk/w1dHOXGJoL3hkcT4SedklXAOpdI8xkYznIxUNtjSoq6+tbm0mi4fDbi2luCFWVpNSv4HS41HAzvtkZ6DNR5PQhxBvw7TP51/8A+NWl6QYx8q4S3iL4Aewo2fqFS/SXx2eysTPbhTIHRQGUsMMcHYEHpVbyJ1S7KKtPRReS3Vxao1uJLcIXJd9J7QErpPZ5Ow3yBRH/AEHcSXcPan1CR/0xinT0L8Xlu73iM8+O1ZINQVdI27QDYkkbAU4/dO4+7Zt8n5N8iEhGkYEnalfnYzkr4Z8KTkxqj5+g5Wuvl62DII7hzgB2wuArNqDKDlSFOCAd/Lei3M/JV3w6JJbhoCjv2Y7ORic6WbcNGoxhD4+VWdzei/ti4Qw+cVnB88BG0/SW+muXp9QNY2ynobxR8Y5hUvsa6Ezlf0c3l3EsxdLeNxlNYLOwPQ6ARgHwyc79K05p5EurGMyuUmhHzpIwQU9bIc93/tAnHjgb1b3P0rQ8LumiYxskJ0MpwV2xlSNwQPEVtwvNxwiIy98zWSlyd9ReIaifaSaVIdsqHl3ka9uoFuLcwLG5cDVK6t3HZDkLER1U+NTbjkDi8YLKyvgZxFctqPsDqoJ99PvoYbPBbU+ZlP8Azpa6+jnjU1yL4TPr7G+lijOAMIuNI2AzjPXrU6R9D2ZTfLvLdzxCaVYypljAMhndlI3ZdPzGOoFSCNsV5zDy/PZzLDMEaR1DKImL51MVCjKKdRYdMeIq0+T4wvH+LgeUB/rICfpzXDmWENzLYAjOINXvHyjH07+6qSSE2LvDPRLdSKGmkiizuY8M59jMpUA+zPtoDznyvNYuGkjXsnIVHRi6kgdG1AMrEZwDscdasz0ucTmgSx7GV4y97GraGI1LhjpOOqnAyPGp3paiB4TcHxQxuPUVkQj7PfVJ0Q42Vtwnl264rCZkjgVRKynXKynUAucARtsOnXzrhzByPPZRdrNHAUZ1TMchLAnONjENiR5+NWZ6JARwmGRz3pDJKx/Kkc5/q4rz0jP2/BJZl/i451/olJPqBpfQpR6ETlvlG6uYFmiWILllHaTMGBVipyBEw8POl22heS7NqvZiYzNF121KzA97Sdu6d9Puq3vQ/cmXhUUh6s8p+Mr1VPAIc8xavLiMw/45ftrTHKjNQpL2duZOR5rKIS3KwMjyLGSJmYgucAnMQAUeOPpqJzV6OLiyt3unWBY48auyldmwxC5wYlGMkeNWR6fR/wBEn8/H+mptlIeJ8veck1qUP5xAVO35a5pvLN92aKCXRVvCfRjdNbrdymHsTF2uGmZWC41d4dkQDj10Wt+KxpEuE0rpGw8Ns491PfpTvVteFdiCAJSkA/J6uP8A0lce+qcHEVkBCg46Vpjyyd2Zzggy3Fbdm3+w/RUeW8XOz5HrpXvpFTcJ780GbizZ/wA6bmwUfQMrKysrI2LK/Y/fwt/5En+Grz5y5pteH9lJdBu8WEZWPUQQBnHiNiKoz9j9/Cw/MSf4adf2Rv7lZfnJP7K1kxkO+5/XiXFuGxwxskMdwGzJjUzEEZwpICgZ8cnPhVp83cxxcPtzcTLIyBlXEYBbLbDZmUYz66+bvR4f+lbH8+v6a+kubeXI+IW5t5mdULKxKEBsqcjcgjr6qAEb0UcZS84nxW5iV1SUQFQ4AYYV13Ckjqp8ad/2wr90jYFDq+TduHzsRrKFcdc7Zz66VvR3y1Fw/iN9bwl2TsbdsuQTljNncADG1SGH+1A/8L//ADGhgAeNcIeHmfh8rTPKswk0h8ZTRG+VXAA094EbZ3Oc0Q9PP7ztP57H/YlqTzj/AA9wb2XH93UL9kExHD7cjqLtSPaIpiKAGn0m/wAE3v5hq68qH/oi1/mUX90tRoruDjHDXWOUATxaXxgtGxG4Zc7MD59a480cVh4Zwzsy4LJAIYVJGtyE0Lt5eJPQAUAR/Ql/Adp/5v8AfS1G9EX/ANz/APE5/wDDUz0Nrjg1sPIzD4Ty0Y5W5cWyFxhy3yi4ediwAAL42HqGOpoAXOVB/tBxb8i3/uxXHj3/ANTWP82P1XFcuQb9J+OcWkjYMhEQVgcg6BoJBHUalah/pG4stpx2ynfOiOJdePxWaZCfdqz7qAJvp3jLW9mq7M10ApyRglHAORuMHG43pQ5l5K4pb2sk1zdrJCmC6/K52yCygd10Cncg7nwq1uY+AxcUitmWbuRzLMrx4YPgHbPTBB6il3008cjNm1ijhri4ZFCAglV1qdTeQJAUeZbboaAD/CLR4uCRxxqWkWyAVR1LmPYD1ljXljw534IlvKjLIbEROrdQwi0nPvFFeYb/AOSWM0yqGMELMqnodC7A48Nq48mcZa8sop3VVZy4IXOO67ptnfcLn30AL/oO/gW2/Kl/vXqvuAxgccJ8+IzH/jkq0fRfa9lYCL+LuLhP6s8goVxflC3try1uY+07SW+y2Xyv3wSu2BjbvUWJqzT07LnheP8Av4/8VC/2P3ESbe5tz/upFkX1CUEED+lGx/pVYXMvL0N9D2M+rRqDd1tJyucb++kP0U8OS34nxaCPOiIwquo5OMSHc+O5NO+grsWv2QvFC1zb2wziOMyHyJkOkfAIf61IPDXwuKa/T22OKj+bR/2pKr5L3Faw8GcvIVv3BFLEnU1NuL/IoeTTZUU0NP8Ao64n/IpvgPtrP9HXE/5FN8B9tfV1ZWNss+VYOQeLIcpaXCnzXY/EGusvJHF3xrtbl8dNRzj2ZavqWsosaZ8tR8i8VUhls7hWG4I2I9hByKkHljjv8Xff+o3/AO9fTtZRYj5cbk7jRYsYLvUQAW1HJA6AnVnA3+Na/tK4zq1fJ7rVjGrUc48s6s49VfUtZTsD5Zl5G4u+C9rcsR01HOPZlq8HIXFPGyn+A+2vqetXkA6/r40rHZ8wwclcUQ6ks7lW/GXun4hga3PJnFC2prO4Zj1Ztz7yWzX0yJ1/GFYLhcZyKQj5ui5X4uowlteKPxVdlG+52Dgdcn31pPyrxdxh7a8YHwZyw+BcivpRp1BIJ3HWsadR1IoA+ZDyRxL+Qz/1R9teDkjiQ6WM/wDVH219O9svn1rxplHU+Gfjn7DQB8z2/J3FUzotLpM9dBK59ulhmto+S+JDP+oz7nJ7o3Pmd+vrr6WE6/jD41gnUjIORnGwzufZVbCo+ajyfxP+RXH6/wBKvG5P4n4WVwPZt13/ABvP66+lvlC/jD9cfaK21ZHdI9R8KNgo+YH5H4mf+oz/AAH21oeReKfyGb4D7a+lo704GoZz+KOgzpycnffyr1L7UVVVwW3GrywTnY+rpRsVoz5m/aFxT+RT/AfbWHkPin8in+A+2vpiPiGfwTkEjO2MgE+3G3XFei9IHeAJKgjT458ME9frwfKjYNGfMLej7ih/6lP8B9taf6OuKfyKb4D7a+pIL1WIAByRn3Yznr0zt7axr3yVjuQOm+nOfH1HrRuw1Z8t/wCjrin8im+A+2s/0dcU/kU3wH219Q/dEfitjffboCAT1z+EKm0bA1XkysrKypEZWVlZQBlZWVlAGVlZWUAZXjKD1rKygDUwr5DzrxoFIxgVlZQBs0YPUD9f/gV52K+Q+FZWUAZ2S7bDbpWGJfIdMdKysoAwRL5D4fr5n416sYHQCvKygDwQL+KPhW6KAMDpWVlAGht127o23G3Tx+vetEskC6dIx6x5fprKygLZuIF/FHw9WPq2rUWqYxoXHljy6VlZQOz1bZc5wPmgY8ABuMD2/UKxrVDnKqcnJ26/rk/GsrKBWzYwr+KPHw89z9IHwresrKAP/9k=">
            <a:hlinkClick r:id="rId2"/>
          </p:cNvPr>
          <p:cNvSpPr>
            <a:spLocks noChangeAspect="1" noChangeArrowheads="1"/>
          </p:cNvSpPr>
          <p:nvPr/>
        </p:nvSpPr>
        <p:spPr bwMode="auto">
          <a:xfrm>
            <a:off x="71438" y="-1790700"/>
            <a:ext cx="35909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media-cache-cd0.pinimg.com/736x/29/95/1a/29951afe7169eb09143074906249c8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2400"/>
            <a:ext cx="278074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582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609600"/>
            <a:ext cx="6400800" cy="2286000"/>
          </a:xfrm>
        </p:spPr>
        <p:txBody>
          <a:bodyPr/>
          <a:lstStyle/>
          <a:p>
            <a:r>
              <a:rPr lang="en-US" dirty="0" smtClean="0"/>
              <a:t>Compare &amp; Contrast Questions</a:t>
            </a:r>
            <a:endParaRPr lang="en-US" dirty="0"/>
          </a:p>
        </p:txBody>
      </p:sp>
      <p:sp>
        <p:nvSpPr>
          <p:cNvPr id="2" name="AutoShape 2" descr="data:image/jpeg;base64,/9j/4AAQSkZJRgABAQAAAQABAAD/2wCEAAkGBhQSERUUExQWFRUWGBoYGBgYGRgfHRwaHRwbHB8aIR8fHSoeHSAkIB4cIC8hJCcpLCwsGCAxNTAqNSYrLCkBCQoKBQUFDQUFDSkYEhgpKSkpKSkpKSkpKSkpKSkpKSkpKSkpKSkpKSkpKSkpKSkpKSkpKSkpKSkpKSkpKSkpKf/AABEIAMUBAAMBIgACEQEDEQH/xAAcAAACAwEBAQEAAAAAAAAAAAAABgQFBwMBAgj/xABSEAACAQMCAwUFAwYICQsFAAABAgMABBESIQUGMRMiQVFhBxQycYEjkaEzQlJicrEXQ4KSwdHS8BUWJFNVY3Oy0zRFVIOToqOz4eLxJUR0pML/xAAUAQEAAAAAAAAAAAAAAAAAAAAA/8QAFBEBAAAAAAAAAAAAAAAAAAAAAP/aAAwDAQACEQMRAD8A3GiiigKKKKAqDxvjUVpA887aY0GSfE+QA8STsBUqedUVnYhVUFmJ6AAZJPoBWem4biUwmlTTax593jYfGcEds4PmPhXwBJ8aCHwDm7iF4ZJok7MSDuGbIiijU7aFHelkOcsxwOgGRVpHy3M2GuL+7cnJbs5OyT1ACDI6Yq3tAAF81H4dCPuxtXcbCgobjkSFvjlupAB3ddzMcb9Bhh51Gk9nloB1mXxJE84+/vfPempTkAf3x0/divhnOBjw3xtv5/u/GgVV5Zdd7e8vYCOoaYyIfo+RUXivMl3ZaQeJRzPIQI4pLXUznIGF7Egnc+NOc0QCAHy6+mBv896gT8MjmUpcRpICMHUo3G31GPTpjNBH5O50vp5BHd8OlhBO0yqwToT3lc6l6YyM7kZxTxSlwXiMlo6W87NJDIQtvOxywbwglPi3gj/ndD3sam2gKKKKAooooCiiigKKM0UBRRRQFFR7ziEcQ1SyJGPN2VR95NLsvtQ4apIFyrkf5tJJOn7Cnb16UDVRVJwjnWyuiFhuYnY7aNQD58tDYb8Ku6AooooCiiigKKKKAoopd54408FuFhOJ53EUZ/RJBLP/ACVDH54oKrmXiQu5/c03hjYG4YHZmAyIPXGzP9F8TU91AUY8P3f3NVvB+HLBEsajZTnPiSc5JPiTnJNWEkw1iMnBc4Hrtn92fuoPc6c59RXcb+RwR+HTP9/GkJzczQyTyvi0uVZBpzmFd0SbzwcZby1A9Aa++W+Mz2sCG6LSQbqZxuY2UlGWQDqAwIEgztjNA/Jsa9ddh/fHXH76SuL9vCO2hnLQO/aK5OpY2Ocq5HxW756j8mcHp0Z+DcZWYEHKOvdkjb4lPh8x5MNjmgsGjypHl+6o8ik6fPGPp08qprO4aC/lhdmKzkTQ5JxsoWSMeWMBwP1z5Gqfm/jN1Z8QhkVmltpYyDCBk5UjWV82AIOPEKR4Cgv+PcWtEjEN1IqrOGUg5GwwNeQMLpJHeOADjfpVxyhxRpYSkrapoHMMh/SK4Kyfy0KPttliPCkn37319H2ayjVNZyjdJU3Uqc+DA9nKh8GBHhhp5D4JBHF7xCZftUVdEjZKCMsBGfNoyWjycnCAZ2oGqiiigKKKKAooooPMV7RSPzfxZrmVrKFika4N1Ipw2CCwgQ9dTDBY/mqwHVtgruP84T3UzR2UphgiJVp1VGMsg6qmvuhFIwWwdR2GwJqPJfXpgCNxFtRY4aOGIOVO2CxBA3B3UCpbpFBEE+zjVVGASFAUHHj4DYH5+tLcN/8AaKJImhjmGq3c7LImMj9h8b6Dvjz3oJVnwaB5laWM3DgbyXDNKep/TJC79NIA33pshk0YAAUeOkAbf0Yqktc6icbbgjbp5Dw9fpUi2uO7udwAc+e+R+GKCTxHgltdahNEjt4EqA2PAhx3lPrmottDxC0Oq2uDdxDY290w1jw7s2Mgj9bIqJxmCWUAw3DQMhbHdUqxPgynqNtsHx+VROF8zTJMkF2qpK/5KVCdEgB3TB3VvQnB8KDQeV+bor1WCho5o9pYJNnjPqPFT4MNj+FXtZVxqCVHS7t97q3Ow/z0ZJ1Qt55G48jitF4BxyO8t454TlJBkZ6g9CpHgQcg/KgsKKKKAooooCkHnTiwW9XWyrFbQmRyf0pSQB9FQ/z6fqxrn/gUk13dySBltxNZRrtgOX7MMc+IUZHzegc4ZgcYIyQD18v66ob64kMAvSymNZW0BR0i0yRBifHJbV5AY8qouYro2kskhyAw0of24GVPukj/AO961pEPLcZ4f7kc6DD2BI6406Sfn4/Og68tWo9xtkYDHu8QIxt+THhXHgfLPuryrGQbaTLiNtyjnAIXzQjwPQ+hwLD3iK2jUSSKioqrl2A+EYzviqiT2i2mSIWkuWzjTbxvJv5agNP3mg433JZiLPYssZb4rd8mCTPUaf4sncZXbfcGlBOLxQypBciSzcZWCaQfkz/mGf4JYvI59DpIDU3f4x8QkX7DhxTPwtcTIv1KLlvpVGtnxLiWqNrm2FuMh2jtw6lumlDLnXjxbAAOwJPQOfNHMeUCTgJNFodbiPLwq2CyyFgCVBGQY2GWDEDIOqu3Gbz3izMpjeOWzYTFSD8UeDIEPR1aMthhsc+BzVnw32TwpGEkuLqVAMFO1McZHQgpHgYPjknPjVZzl7P7KBIDHAEEk8cMjCSUaUk1LqGHxkMV67UCxxa5Jdmsz+T0XZTG4DA5niwdxjIlTG4JIGdy8ezDmaO4NwiH4itwF8tahZAPDHaq52/Tz41l3JVhOwkMQEscYCIe0VbhShLCSFWG4ZZGIRu6ykqTuK2Lkjl21iRLmzd+zlhRWXPcdlCgSsn5sg0kHGNy2RmgbKKKKAooooCiiigpuceOG0spplxrVcRg+Mjd1B65Yjas+4ROLeFe1bU0kpXUclpJHIJYkbkscn0HoM1Z+1lHeaxTP2ZaVmXwLgRhT81DORSBe8V3j7d9MTSOkele8o1JG7YXcsQJgv7Q+galy/wdLmCSW4RZBcDAVhkdiD3Bg/pflD45Yfoip/GOXop7Y25XCFdK4G6EbKy56Feo+VVdvzs+nFvw29deiExpGuBsPjcEDbyr5fnqVT9rw2/Qeaoj7+PwufvoFdbZpont3YpcQthiuxDAgpKP0lfAb13XwNRZuIT9kJMBXhf/ACiMKclB1KfT7RcdQCOoNT+aOPJIFmjtryK5jHd1W0o7SPOTExAOAdiD+a2D5g08nONrqSZTKGBCSoY5ASgJz4YLRM2rHlqHiKC6u+JLGkbYJSR9IIxjvDZs+AJwB81r64nwxbqEJID0HTqG6hl8QRgb+nqaoOHcXtplktFmGkrqiJypAY50DVjJQ7rjwK+Rq6gv3Nq8ihe3jV0YdVLqpIbrurbN6hhQceG81CGKRL46JIQCXwSJFZgqygAZ3zhh4EVf8lXZt+ISQAgw3iG5jx0WVdIkA8O8CG+a0g883Uc1ijBwJlhSXYEAxSlUZSem7Hp+qD6105Z5sKDh0oUyywTSWzRxkFm1xsqgZOCGIQhs42byoP0BRVXwY3TZe57KPPwxR5bT0+KQ41H9lVA/W61aUBRRRQFLPO/EbTsHtriYI0i90AFmBByr6VBOFYA56bUzVkNlw4XPETbSSMHaW7e4dThn7NoxFGG/NUI6kgeVBEsuYZOIO1rFBBI0aqXeV8rkEEMoG5Abp896bE5QupRm5v5f2YAI1HXxwWNL3BeCLZXV60QJa2uVLZ3ZreWJCwJ8dPx/9X60yX/Kl1dPIZL51hJbs44RowD8OpurY9OtADk3htue0n0sw/OuJC/4O2PwpuhgjhTuhY0UZ2AVQPE+QrPOT/ZpFaxSvxIQzuHZhK5JAjAG51bDoT6edXjS+9qZ7j7KwjGoK+xlC79pIPCPbIT87qdsCg63V972jSO5gsVGS+dLTDxIPVIj57M3hgdaG+50v7e3kuE4aI7aJBoV5FB0DAB0KNQ6ju7YAPj0tuHyHiUqzuCljCQ0KMCpmkXpMwPSNfzVPU949BTmoB+VAi8IvOLX1uk8clpbLKgdB2ckjYbz1MACOvQirfnmLNourcie1+RPvEQ6eR329aZQKXOfJV7CND/GXFuo9NMqyEn0CxsfpQKnB+UeH/4Qv7N0iJYQyRA4Eq5Riwib41VMIRp+HIqk5l4Fd2EVyna3hWQM0T2udEkrbYlVVLROTuWQhH9DmmngHBo+JLc3kyYW5lU256OiRLoSVGG6Mx1NkeGKYeR+LPcWgaRtbJJLCZMY7TspGQSYGw1AAnG2c4oLqzQrGgJJIUAk9cgePrXaiigKKKKAoor4llCqWYhVAJJJwABuST4AUCF7Ypeytop9sxO+M9MmKQgfzlWqrlLlCKPiMOEDGCyRy5G5mlkbLknqxCtv4A4pf5/5quuKQvFb2+u3Vw/cWV5Ao1aWcgaE1DvhN20kE4p44Bx0LZW13oeXtLeKLRAjO2saidhsADkZJGDnJoHML4VzkKqpZiAB1JIAx86SeOcCvOKoiSarCFHDjD6p2IzjVpPZoPHGXOQKvYeSrc4aYPdOPzrhjIPoh+zX6KKDjcc3wsSLdJbphkfYKWQH1kOIh/OpK5lhnilNyOztTKVD26uJZpBkAyKuNPaBfBdQYDc5Ap3m5UkkY9peTiLcCKEJCoXwXUo1nA2+IVO4TyvbWuTBEqs2zPuXb9p2JY/U0GQx8BinCqyNIrDXavM2QyqM9ngHSoz4YB0k5wV25WfCinZvZymJZQUaJyXTtFzpQ57y5Csux2IApjveS+JNNeMgt0g1tJBFuSXzkOp/i2bq2e6SSCuCTVKWllgNxHbToSftowhIW4jYgOgGSw1IFcdV2O/eNBT8IuI59ETqcrYvE6Mu+oFNJHmN8gjy86X7C7HZwxqyxSdvFIkiDDx/ZAsc/rMRpHnq9KcIY17XhTKmHmt5lcjfdSDpPqrBsjwzVBw7gEcvZACWQhI2kAEfZqGOASW3+EY237tA4cO5+vLa4A7d+IRRqzTx6UDogG7B1wGbx0tudJx1zWz2N4s0aSocpIqup81YAg/caym+sY4LWRoUSMCN9gFA2U/0edaHyVHp4dZjpi2hGP8Aq1oLqiiigDWV33K8vC0ku+0V0tnkkt131u057Mdq56hdS7DrpHStUqu5i4Il5bS27khZFxkdVIIKsPUMAfpQZ7YwS8Pve0vJTLHexoksrABVnXICnGwQg6R8qbOVr8BXty32kHdAPVov4t/UFcDPmpqjuo+JtE1tLYwz7ae1MqiNx01FT3h54qJwr2QS24WaC9kiu9GlyVDxHO+gKe8FBAA38M0F7b2Et9LruUMdqjZjgb4pGB2klHl4qn1NSeZObI7fEMae8XEmRHAmCT6v4Ig8SaS7e2uO0EHFbu6gLHClDGsEvosirkE/onBp/wCXuVrW0B93jClh3nySzfNjuaCltvZ77wBJxKR7iQjJiDMsKE+CquM4G2STmurckS2+G4ddPEB/ETFpYSP0QD3o/mp8asubb24WNYrRT20zBBIVykS9Wkbw7o6A9Tip/A55jbRm5VUm0DtACCNQ2JB6YPX0zjwoKA8S4wu3ulmx8xcOB9xTNK9xw+84xee7XTwLa25V51tyx+0IYCHtGGdWM6tOMA+ZGGO743NxFzBYsY4ASs14APXKQ5+JvDX0X12yz8G4LDaQrDAgRF8NySTuWJO7E+JO9Aun2cKV7M3t8YQNIiEqqunGNOVjD4xtjNM/DeGx28SQwoEjQYVR0A/f65NR7vmK1ibTLcQxtt3XkQHc4GxOeu1WNAUUUUBRRRQFIXtP5liVU4exIkutGWOAgiEi9pqYnHwKwx9/Xd9qBxPgVvc6e3gim0Z09oivjOxxqBxnA+4UGYtFnhPDw+UivrsPdY2DCbtGCtjB0M3Zrt+aoFd142vA2lgZXltmBmgEYDPHqY6o2XIwmrJVzt1HWtD45y7Dd2zW0q/ZsABp2Kld1KkfCVIGPl5UkcQ9kcjkTe/TS3EJU2xlChQFYOEk0jVICRu2R54oF9/ape3TabVETV0WKKSeUDzPwwj7zXg4RdTd6a24tcHHV7mKDHosanBHrmn7lbmtZy0EyG3u4tpIGI/nofz0PUMP6sshkAIUkAnOBnc464+W1Bka8Elj3iseLwt+lHeRt94ZyD91etzHxC13aS7VR/0yzDr9Zbdi31xWuYpf505yjsIgcdpM+RFEOrt/Qo6lvCgWeH+1xQAbmOPsj/HW0naqP20wJY/qppmvObrJYhK1zCI23Da13B8gDk/dWd8oXMfErzs7y2spe0ikk1Rw6WUoyrux3YEkjPXKmr/jPC7GxIhsbKF+ISD7JNGrTnbtXLZCIvXORnFAg8xX78Wu2aBezitkxFrDKWLHUW7uGQkYIO/QZ+Kl+1spYpTHNKYSG7MMScAkagrMrIQrDJU/D16HNMdtxOKKN4bjWrStJ20rsA3bhyHV9JyhBGRvggCodhDi7D3GswdtYv8A5QBloC8i9oVO2jc+GMPv1oG5E/wjNBZq6SKyq9y8ZyFiXTqGQTpMjDQASTgkmtkRAAABgDYAeAqHwvg1vAD7vDFEHwW7NFUNtsTpAzt++p1AUUUUBRRXjNgZOwFB7RS7fc6xhjHbI13KOqxEaVz01SfCvy3PpUQ8c4jJslpDD5tLMXH0VFBP30F3zE1sLaT3sxiAjDmTGn8fHy8c9Kybk+azFmhTislpIuUkUyrhihID9nICRqXS2Bjrim5+WYJGD8TuVuZNQUI7BIVbwVYtWM/PJNVl1xu0tr4WqcMjwJYkMhEQ/LE6GVcFmHXfw00ESTnS+zps5xfgbFls329SwdUJJ8q5Nwrjd+R7yiCDxhkcwqx695YtUjL+qWGanHnqaLiUkNzJ2SJKqQ28UBeSZGHdfV4L546EYrT85FBmEnMF/HboIpeHxwrKlsTaxySGLLCP4WYKApwMY8c1e/wfLMf8rvLu5bxXtezT5dnHgYNfEXLd1DNxC7QwrJJGywRxpsSgJjkkJ3Zz0x03PWrPkfl6K3gEqxNFLcBZJg5Yv2hGSDqJIwSwx60C9zryRZWlhJJBaxKyPA2QuXwJo84Y5bJGR18a0alb2oY/wTd58IwfuZaaEYEZG9B7RRRQFFFFAVwvL2OGNpJGVI0BZmY4AHma70g+1K+1m2s1P5V+1kHnHFggfWQpt+qaCxtvadaS3MMEHazdsxVZEQ9mCqlj3mxnAH5oOK+uMc6yQXjQLZzTxpEkjyQ6WZS7OAChIyMITsSfSkni7ywSwXcUkK+7iT8uG0YdQvVSCDjujru1T+Rea7i5vpXNmSk+jVOrP2SrGhChdcalsnJ8+/5Cgncb45wu9K+9GWzmX8lNKklvInj3ZGAX+SSQfKlPinHw8ywXJ9+WDS8N9ZOFnUSZGdKnDHu4bRtsMjOK2Z4gwwwBB8CNqo772f8AD5smS0hLHPeCBTk4Ocrg5yOvWgQYubQu8XHgMfmXlsM/fpVj86oOJPbTztNc8XNxK6iJUtbck6T+YuQQM+m5rS5PZTZH4TcR+A0XEuB8gzEfTGKicU9mk80JhN8TFkEa7eEupHQh10kEeBABoFWwiewhllsbWS1TQBJeXzZfSOipCOp8AMAE4FNPsd5fKwyX0khllvDq1MQSI1JChsba85yB02XwNUnHPZbxK+UxXPEVaKI/Y/Zbvt8UgBHeHTOW6nzq15T5R4pw2Foobi0nQsXxKswIY41BSrbA4zuOpJoHKTk+yaZp2tYGlY5LtGhbPnkjr60ne16SwKpHPB7xdONMaxuUkRD1cuAcID0Dggk9OtW83M/ElBU8M1MchWiuYmTPgTrCsB9DWUcS4bxPhkL3d2IH7WQCTLEyszZIOpRjA07DOB5UGl+z/m+2VIbEQy2jKCkaynUrkZJCyjZmO5wcegxT9WKzaZbbDHRjvhgcMjjBWQEHIK461p3JHFJLnh9tNL+UkiVm9Tj4vr1+tBeUUUUBXO5t1kRkcBlYFWB6EEYI+6ulU/NfGja2zOgBkYrHEp6GRyFTPoCcn0BoE/klzFw2eCBft7Vp4sAdZEZ9H7RI0/fS1wS1ed1he/vbaWaMFo5VI1ygHUUYn4cn4RjYUxcgypFd3lqkpm+GZmJzmY92bf8Aa0t/Lq7k5FV7xbl55nCSdqkLEFFfGnI2yB+r0oM74fy+jxwMbMTtbtPb3sSY7QyEBVn7x7xIGoHr3tqYrzkJ7y34dJcYEsKqk2tirdmf1h0kTYjwJz51ocPDo0d5FRQ8mnWwG7aRhc+eBtSF7ZeFuYYrnBligLCSDUQrB1KrIcHqjFfoTQcuYeV1tTby/wCFDbyRiSN552VpGic6ggz1KnYE+BJ8KveWuP2NtItgly0k7DtNUhZjIZBr1B8aSWByAD06Vl3F3kCwydgr30UY4fOJCr96RMwzKfhLEBgMnqQD6yF5fe9voreOGayUW0SF54jrBtzs0bA4DYI72R4/Kg2K25ttpJ5bdJMzQjLoQQcEBsjI7wweopYh9rYlMa29lczNJEJgB2YwhYqDkt5j8aXJOSuIPexSv3Z0SSNbpcaW7JsxvKgPwyoxjK9e7mpXDOReI262PZGBZY0mt5XBLKsLv2iNpOksynIx8vAnAMHMvHlveB3kiqyERTI6OBqR48hlODjII6j0rzlh24fMlu29rdEPA/8Am5nXU8LeQc5ZT5kjxFcOZbCPh3B5LfRcXHaiRZGjUM5eUMWlbwAz9BsKRV5tuL2GK297hhZNGlEiYyaogGViz4wQV1HSoxjxzQb7RSpyRzc9yGhuUWO6jAZghOiRDt2iZ3xnKkfmnHmKa6AooooClH2h8sLPD7wrLHcWoaVJCMgqqsTG/joIz8jv6FurncQB0ZGGVYFSPMEYI+6gwLmTnFWslaHTuftY5UyQGRnCFWO4JVcOOoYEeVNvLXFbvh3CJzcxg+7qpt21ZWRXxoT9IaWIXfwwPCqrmLleGbg9qXQe8RTR2iuuAzBZzblSfzgVUnGdiNvHOkc1cui7spbZSELBdDdQrIwZT8sgUCnbcoPaSW19LMS8ayy3szu+psocRqvwBATsNvhHnXWPmaea0swZVWa9uU/JkZjhLNKU2PURroJ/WNduKWnEriwnjuYodUvZxLHCScKXAlkZmwMaTkKOmnrvtU8d4Ja2N+Jre3WL3azubgsikKWwEQZ+HPxnHqKBxtOfrGWZoEuYzKpZSm43XOQMjDYwehPSu3Aed7O9GLadJCPzdw3z0sA2PXGKRuBubfgVwXa2maKJ+zkhbU2uZTs23dk1vjY758Ks+UOCxyRxx3XDWt57eJYxKQuGGnsyVlQ51Y8DuM7dKDQM+FFZbyxwkWxuroXtzHZ207qsbPrV0iADg6hnd9QGnHw0xcF9oyyxXUksEtubePtikg7zRFSyuB64IxvgjrQOOKyX258QXtLGBjhTI8rjGSQgAUYHUklgB603crc8PdTtDJbGB+xS4T7RH1ROcAnT8J9PKqG55MTivE7qWV2VLZoYBoAy2EMkihjuuTIASuDjIzvQLnLHCLji57N1MVsrETuviB0gU+LH88jYfPArcIIVRQqgKqgAAdAAMAD0ArlYWEcEaxRIqRoNKqowAKkUBRRRQFZ97SriZ7i2to5jEjpLK5UAklDGAAT0I1E5rQazLne/Vr2GZFklSIT2zlEZtMmYX8B5EjPmpHhQLfLdnJw+77QW7yRZmyyEElJBFpGCckqY8nz1GtHTn6xEayG5jUN4E4PqCvUEfKs25p4wdEcii6iWNsyYjkTKnbOrGxU7jOxpn4By/ZxxG5CajImtpJd2K/Fk6un/AM0Ft/CjZn4e2k8tEEpB+R04NQ+N882lzDJBLBelJFKsFt5QcfPFRbf2gr2bS9jMkQaJUcoArK7aQ6/q53x1wR51xvvaCsbOrQyvILgwIqYYsdAcNvgAFcYHzoOdpx7hMVubdbSfs3wWQ20xZmByGLEZLAjrmrwe0pG/J2V9J8oMf7zCqa15seS47CO0dSgQytI8a9nr38CSxx5fKoF9z2635gAiEaSqj9o5STGMmRckLoAwMbk+gNA0nn2dj3OF3h/a7JP3vXp9oMiDMnDb5R4lUjf/AHX/ABpU437QJYopUeEwXQkAiGl2jdWYBWDYwe74HG/3VoYiyBhgNPTxzQL9v7Y+HFykkjwOpwVmjdSCOoOAQD86TObuZomv5LiJGnjitxpePdMyElmZ/hHdCp55yMVf8I4KkUx4deQxTq/bTW85UZcM2ZEbIyJBqBJB3AHTApQt+UWnv04csrQwQz3A23yg7KZdjsXw2zNn4M+FBc2/OMcUnDzKVhmMgdtTZ7OF0YOjbZww0aRj4lHlWkf4+W2Mj3hh1JW1uiAv6Wey+H1FTeAcsW9nGI4UxvlmbvOzfpMx3Y//AAMCrWgXB7ReHYybyFfDDtpb+a2GH3V0/hA4dgH362385kz92cir1oweoBr4a0QkkopJGCSBnHlQUx5+4f3f8ute90+2j/tbfWiXn3h69b61/wC2jP7mqzHCoe99lH3t27i9757b/WhOEQjpDGPki/1UGUcG49DdXdvaRSLIIuIXVxlSSDEBJKjZxgjXLj+TWqz3kcSFpHVFHVmIAH1O1ZN7Q+BQrfXU0TC2eG2jkco5i7SV5WOjKnJZ0QrsM5KneqiTiHBWkhlku55nXSxjuhNMoGk5iOVwveIJPe+D1oH6T2pQvdRQWyNcLJKsTTKQIwxBJA8XKgajjYDxp0mt1dSrKGVhgqQCCPIg7GsU5n5ssILK3him13lq6TJ2RZ0EmcsnaEAFCCV8cDTttThw72qao1lksrhYW6SR6ZQPRlXvqQdsYNAw3nJFnJbyW/YJHHIyswiHZ5ZcEHKY3GK94Vy37lDKsMk0hOWQTSF9LYOApPQZxUWw9pXDpSALuIN+jIShHphwN6vra+jkGY5EcHxVg34igRuJ8rTngkECpqlTsZJoiwzKQwkljz0yzE/PHrXOKe5iabiF1ZuUn7O393XDPFbDWTIyj4iWbdB0B9K0RjuK+iRQZ37N7qJJrtYBIbREjaOSVHVox3i0GXAZkTdh1C6iKYPZpGxsu3cYa6lluSPSRsp/4YSvr2g3RTh1wE+ORewjx+nMRGv4t+FMPD7QRRRxr0jRUGPJQAP3UEiiiigKKKKCk5u4u8EH2W88zrDCP9Y+wY+ijLn0Wp/COFpbwpEmcKOp6sepY+ZY5JPmapLYe98ReQ7w2X2cfkbhh9o3roQhPmzUz0C97QoQ3C70Hp7vIfuUn+iqqWxE1n2e320Wn5akwP31b8/rnhd7uR/k8vT9g1D4auqNMjJ0gDpjoN6BPto5bqyewktpUdIDG0m2jWmAhU572ogNt0pc4hydcJCzRiXLwR3DEtqkjuYsZAOSSWUuBj9GtSvLlYkd2bQiAsxJIwAMk/01VcP51s5tKpNnU6xjY7s+dIGQDg4O/TY0CMOULiZ4pRZh1VOzxdT5du9rWRtOemWXSfPGKaOOclz3ixM8tuJBGySI0IdCzZyQWIcYztg+GaseMc4wW9v24zKmvs17JckyZYaeuPiBH3VS8Q58u4YopTaRjXMYtJmBI1LlSzAYQ6gQc0FzxblWVrG2t1kVmheBnZi3fERBPgdzgH7qaAjDr/fx/v8ASs0vObbv3OVmaAuJ0R3t1aQQRsASTsdbAZ6ZxkUw8l3AkR8XfvaalCtpUMnd7yNpxk9SMgbYoKri3NMP+Ey11JHBHYDMSfxkrSxgFvVQCRpXOSN6j8vRsL20vJFKG5vJyUOcostuyxKfXCKf5VXfM94e1to7eGJ7qZmETyr3Y0TvO7Y72MYAAIzkVRcU4xMyyCeNYp7S7tHIjJKkGRCJASB1BYYx/TQbHRRRQFFFFAUUVD4xfiC3lmbYRxu5/kqT/RQZ0oha9uuIuiOVuBEnayhVSGIJDNcKp2JVtWD5DAIzuvczcjwQ8Ue8ntZ2ssiRmiKOmrALF0A1qmrJIGQevQ4FtwrtGigs7OKNrqO3X3m6lUMsPb4ldMEd92Y6tJ2Hj44q+fOVngEEKXlxNcXRdJe1clGjVQx7nRVDBRt4MaDzmr/B9z2Upj93so0PY3UPZ/aM2A0Ag0atXXcgEFSdqOXpxY2glKONcrdlAN5CJGOiMfr4GT/6VAl5auHuHnmsbe4WQH7BJ2VFbChpFUr3WbA8eoPmKXY+CK3aJ2N7HdLK/YQqT2Uan4TrI2AzuwbfSMbHYNU4XJBfQRzy266ZRgRuBJjBI6kb5OPpk1E43yhw6KKSZrdY0jQszRNIGO+MAIwBJ+7ferzgPDeygiiB2iRFB/ZXc/Xc1Oms1dGVgCr7MCM5Xy365z9aBC4FbK0phaXidnLjKRvcEhlHVkYqVYbnodsUw/4pTZBTiV+NiTmRGx5dV39fnS4XVZ4YYzrjteJLHCck4jeFjJGG8oyD47AAeFMnBOdEkkiQwSxpcFzBM+nRLg7gbkgkZIBAJH0oKPi3Lt171Bbw3080pD3P25VkUw4EZ06cZMhHp3ehrTOUeYReWyyEaZV7kydDHKuzoR4b7jzBBpd5Qi7W/vrhjns2W0j9FRQ7/e7/APdrrxMnh/EFutvdrzs4bj9SUZEUvyOezY/smgd6KKKAqp5n4wba3Z1GqViscS/pSudKD5Z3PoDVtSzIPeeJgdY7NNR8u3lyBn1WME+naCgtOXOEe620cOdTKMu36Tnd2+rEmrKiigWvaRNp4Xd/rRFP55Cf/wBVBDBSqg9NgB9B/V+NdPaTGZYbe1VtLXFzEueuyZlJx4gaB94qgl5U4mHBW4gkOB3miK7jA/NO/TrQXPFuCrcwPFICytgEA46EHw364+lIXA+U5ZbJn1ZuoHSJFxpCG1fKrnxLbkt+sPAU3x23FUU6oLWX0WV0P/eUiuZj4rvps4Vzvvc/1J1oKFOW5rmwvI2i7FppjLFG7L3T3XIJHgzhseWavrnkeN+GtaoixB0yR10zbHUTnLYIAz1wK9TiHEkHe4cSB+hPEfA9Adz+FVfEvanHA5iubaeOTAbRpjYnJHij7fWgs5uGJBY9l2kVmQq/aoqKocYyQG2IJ89yD1rvy9wgRRM3adrJOwkaQAANqAAKgHAUIFAx+NUlpBHNbScW4gilAje7wNkrGuSu4I70rsMZx4jFROU+dbeKyhiaRzIkOkqIZ2w2NgcJ0GcZ8htQMHNLdlNYXCY1pcLEF8XSfuMvzAGv+TVHznaGS84iqb5sF1bE4cNIyDbxwM/dVPy7zdaxlLm59+ub5Qe4UYojkEERqAFXbx8q78E5rh1u08g7e6fU6aWGjICrF3gNlAAOdsk0G1cMuxLDHIpyHRXB8wyg5/GpNKXsu4os3DYlVg3u5a3JU5B7I6VP1TQ38qm2gKKKKApQ9pJaSCGzRtJvZlhZv0YwGkcjO2Sq6cfrU31lvtWvoPe4VuGkQQQtLH2RAkM8kipFoycal7Nzk7DxoHXgHAIbG3EcecAl3diNTsd2dztknz8AAOgrJOZLtrwXfEAzpGFWO3ZfiESuNcg8RrO48cAdKZH5S4vfWvZ3N/HHG8eCscYLHcnDuuFPgG0bHB+Z6S8r30EPZGK1voQAoBzDJpGCBp3iJHh06CgUbXmG7tnm3lMfYo8SXODKS8scXeK4K7FsDJxkZHhVrN7Q5k97Hu0bLCZAGEyg6YxgEpux38Rj4h5VK4nf2bOj39tNbSowKdqjFRvnIkTKEZ338QDioNtwGxuEuEtZoyZw5eUMrONe5HgcZ6KfKgmRe0SWOBWeyYdtpSJu2iIZ2Oy/qjGTk7betNfBeIPLCGkiMLaivZllb4fHI6j1pevuVk9x7C1W2VSVMhkTUpGkZfukd7YHPpULlHjVzGLFJSjQ3CyJF17QCJdpGJODrAzgdNQ3NB7Fwc2MsK6jdyKZfc7dRo0lyTJNI2og6QdJc+ewyaje7m3ltrd2V/c/eL+cJ8MWoHs4lzvgFm2O+N+lM/G+WRNOsyzTQyCMxnsWVcqW1Y1YJG++1VfMPAIrXh80dumlrgxwsxJZ3aWRYyWYnLHvMfTegaPZrYNHw+N3/KXBa4k/alOvH0BA+lMfE+FR3MDwyqGjkUqw9D+4jqD4EV7YwBI1QdFAUfIDA/CpSCgVuROLPiSyuWJubU6SzdZYSfs5h55HdPkwOetNlKHPNu8Ji4hApZ7XPaqvWS2b8onqVwJB6qfOmmzu1ljSSMhkdQysOhUjIP3UHzxG+WGJ5XOEjUux9AMmqbkjh7x25kl/K3MjXEg8i+ML/JUKPpUTnQ+8SW9gOkzdpN6QxFWI/lNhfvprAoPaKKKCn5j5UgvlQTq2YyWR0ZlZCRgkEHy880urw/ilkQsRW/g8BIyxzJ6aj3XHr1p6ooEteeJl2l4beqwznRGJB/OU4Nen2jRDeS1vowOpa1lwPuBpyr2gTofanw1v/uQn+0V0+4soFJNtzkllLcmEWd17xO0qXBuokwGwQkgbv4TGBjbpWxyQKwwygj1ANRH4Fbk6jBCW8zGmfvxQZjY8ftJZEueJcRtpWjOqK3iP2Ubbd7HxSOPAnYeFNH8KnDzjRJJJ6pBM37kppa2gQ5KxKfMhQajSc02aHS11bqR4GaMY+mqgWTzLxG6J9zsOzjOyzXbGP+V2Q7+P31yj9lz3D6+I3bz+JiiHZR/I4Oth9RVxce07hiOUN5CWG50ksPoVBBPoDmvH9plgB+Vc56AQXBJ+Q7Pegv8Ah3C4rdOzhjSJOulFCjOwzgeOw39KlUrD2kWp+FLp/RbS5/4dB9ocAGTBej090uP7GKBpopX/AIQoM4MN6PnaXH3/AAV4vtBiYZS2vn9BaTD/AHgB+NA01U8T5UtLmQSz28UzhdAMiBsLknGDt1J++qwc9Hb/AOn8Q3/1C/0SbfWvo86Sfm8Ov2PkY4l/FpcUHBvZdZg5h7e2z1EE8qD+bq0j6Cvg+z503t+I3sZ8ndZV+6RSfxqUOcZts8Mvd/8A8b/j7UHnOX/Rl991v/x6CG1pxaHxtr5B1GDBKfQfFGfriqLivuku95wa4U/nMLdXwf24WJI9aaxzhIenDr76rAv4mavk84Tf6Mvf/wBb/j70GJJBYi/nDRTFGOIoYCsI7PA7rpIySFjjcDr1rQuHcmT3ji6lkksmQdnbRRGM9lDgfFlSpZvHHQACmO/4/HcIUm4Zdyj9CS3iYH6s5T8aVm4AysWtLHiFoeuIruAKM5/i3kdN/LHyoLteRZx8PErkZ66lgb7u53f/AFqk43wG5S54fA9528b3StoaJFOIg0pJZevTHQfEKkcO4txiB/8Akst1Dj+ONvHMD6FJCjj10jPpUK65zml4la//AE+8zAkx7MxrnW4VQ2rVp0hQw1E7k4oNUjX99dxSavPM3ReF35PqkSj7zJiuq8f4lJ+T4ckXrPcpj7o1Y0DYRkYpN5cb/B941gxxBLqlsyfDfMlvn9UnWo/RJ8q7e58YYkmexiz0Cwyvj6s65+6lf2hcv8R93R2vo3ZJ4OzC26ppkaRUVg4ZmGC2ehyNqDjwWyvbmZr9bjRI+uMLjIVVcjRjyyKY0g4oRvdoD/s1/qrzlMgC5T9C7uV++VmH4MKYkNBSLYcSI/5agz/qU2+VdBwbiB/5xI+UEX9VXymu6GgXH4BfvjPEnUD9CGIE/XFfS8p3Gd+JXf8A4OP9ymU19CgXH5SnbrxK7x5DsR+IjzXL/Emb/Sd9g9Rqiz9D2eR9KalNe6qBXfkMHre8QI8R7ywz9wz91dD7PLQ51iaQHwkubhh9xkxTLqo1UC9F7O+HKMe5W5+cat+LZNTYOVLNBhLW3UekUf8AZq01V5qoONvYRoAEjRAOgVQB+ArvivlpAOu3zqDc8wW0fxzwr+1Ig/eaCfp3r3FU/wDjhZf9Ltv+2i/tVzfnewGxvbbP+2j/ALVBdgV7iluT2kcOU4N7AT+q4b/dzX23tC4eBn3y3x1/KL+7rQMGKCKVl9o9q/5NbmZemqK2uGXPgM6PGvtfaBBnvxXkfTBe0uAD9Qh6etAzMK9xS0PaFZnZHkkP6McFwx+4R19f492/gty22drW6ON/H7LagYcUGl5+dUO0dteSHxC20q4+sgRfxrlPzqyMNfD75UJxrWJHxtnJWN2cD+TQMxFfIUeVLh5+gxns7wDz9zuv+HXWPnaI/wAReD1Nnc/8Ogv8CvdNL8vOUe32F4c+Vpc+vnH6VxXnOQ/Dw6+I8zHEv4NKD+FAz6a9pZk5kvPzOGTH9ua1U/QCRq+V5jvz/wA1yD53Nt/QxoGilznfBjt1J2a8tR88TK2PvWuY41xH/RyDPndpt88Rn8M1ScxcRvpHs4prNIlkvYO8k4kI7Nu1Pd7MbaUY5ztj1oKrmIS2l7cvDLgTSK5UrkA6FBI38a4pzRdgZ7VDj/V/+6vaKD4Xni8DldcZx/q//dUb+FW7LaAsQ9dLH8NVFFBc8I5kv7kgCeGPIP8AEFum/jIKZoeXr2RQZOIsAR0igjQ/exaiig9fkXUctfX5O2cThc4/ZQY+lH8HVsfjkupP2rqf+hxRRQej2dWwxh7oD9EXdzj/AMyvoez2106Wa5YbHDXd14dP4z++K9ooPteQrUYI7fI8ferrzz/naJ+Q7Z/jNwwHg11dEfd2tFFARezywBybZHP+sLSf+YzV3i5HsFGFsrUf9TF/ZoooJB5XtMY91t8f7KP+zX2vLtsBgW8IAOcdkmM+fSiiglw2qJ8Kqv7IA/dXTTRRQe0UUUBRRRQFFFFAUUUUBRRRQFFFFAUUUUH/2Q==">
            <a:hlinkClick r:id="rId2"/>
          </p:cNvPr>
          <p:cNvSpPr>
            <a:spLocks noChangeAspect="1" noChangeArrowheads="1"/>
          </p:cNvSpPr>
          <p:nvPr/>
        </p:nvSpPr>
        <p:spPr bwMode="auto">
          <a:xfrm>
            <a:off x="71438" y="-1790700"/>
            <a:ext cx="4857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arlingtonrobinson.weebly.com/uploads/3/9/3/2/3932951/1352559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23" y="2362200"/>
            <a:ext cx="5560789" cy="4284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5999" y="6627168"/>
            <a:ext cx="6272213" cy="230832"/>
          </a:xfrm>
          <a:prstGeom prst="rect">
            <a:avLst/>
          </a:prstGeom>
        </p:spPr>
        <p:txBody>
          <a:bodyPr wrap="square">
            <a:spAutoFit/>
          </a:bodyPr>
          <a:lstStyle/>
          <a:p>
            <a:r>
              <a:rPr lang="en-US" sz="900" i="1" dirty="0" smtClean="0"/>
              <a:t>Source: http</a:t>
            </a:r>
            <a:r>
              <a:rPr lang="en-US" sz="900" i="1" dirty="0"/>
              <a:t>://arlingtonrobinson.weebly.com/uploads/3/9/3/2/3932951/1352559_orig.jpg</a:t>
            </a:r>
          </a:p>
        </p:txBody>
      </p:sp>
    </p:spTree>
    <p:extLst>
      <p:ext uri="{BB962C8B-B14F-4D97-AF65-F5344CB8AC3E}">
        <p14:creationId xmlns:p14="http://schemas.microsoft.com/office/powerpoint/2010/main" val="3561848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Compare &amp; Contrast Questions</a:t>
            </a:r>
            <a:endParaRPr lang="en-US" dirty="0"/>
          </a:p>
        </p:txBody>
      </p:sp>
      <p:sp>
        <p:nvSpPr>
          <p:cNvPr id="3" name="Content Placeholder 2"/>
          <p:cNvSpPr>
            <a:spLocks noGrp="1"/>
          </p:cNvSpPr>
          <p:nvPr>
            <p:ph idx="1"/>
          </p:nvPr>
        </p:nvSpPr>
        <p:spPr>
          <a:xfrm>
            <a:off x="1066800" y="990600"/>
            <a:ext cx="7924800" cy="5715000"/>
          </a:xfrm>
        </p:spPr>
        <p:txBody>
          <a:bodyPr>
            <a:normAutofit/>
          </a:bodyPr>
          <a:lstStyle/>
          <a:p>
            <a:pPr lvl="0"/>
            <a:r>
              <a:rPr lang="en-US" dirty="0"/>
              <a:t>The final type of ACT Science question is the compare and contrast question. </a:t>
            </a:r>
          </a:p>
          <a:p>
            <a:pPr lvl="1"/>
            <a:r>
              <a:rPr lang="en-US" dirty="0"/>
              <a:t>Compare and contrast questions present two sides to an issue. </a:t>
            </a:r>
          </a:p>
          <a:p>
            <a:pPr lvl="1"/>
            <a:r>
              <a:rPr lang="en-US" dirty="0"/>
              <a:t>The two sides will be labeled (e.g. Scientist 1 thinks… Scientist 2 thinks… or Meteor Theory vs. Gradual Extinction Theory). </a:t>
            </a:r>
          </a:p>
          <a:p>
            <a:pPr lvl="1"/>
            <a:r>
              <a:rPr lang="en-US" dirty="0"/>
              <a:t>While the data and graphs will be minimal in these passages, the amount of information to consider will be as great or greater as any other passage. </a:t>
            </a:r>
          </a:p>
        </p:txBody>
      </p:sp>
    </p:spTree>
    <p:extLst>
      <p:ext uri="{BB962C8B-B14F-4D97-AF65-F5344CB8AC3E}">
        <p14:creationId xmlns:p14="http://schemas.microsoft.com/office/powerpoint/2010/main" val="4170056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&amp; Contrast </a:t>
            </a:r>
            <a:endParaRPr lang="en-US" dirty="0"/>
          </a:p>
        </p:txBody>
      </p:sp>
      <p:sp>
        <p:nvSpPr>
          <p:cNvPr id="3" name="Content Placeholder 2"/>
          <p:cNvSpPr>
            <a:spLocks noGrp="1"/>
          </p:cNvSpPr>
          <p:nvPr>
            <p:ph idx="1"/>
          </p:nvPr>
        </p:nvSpPr>
        <p:spPr>
          <a:xfrm>
            <a:off x="1219200" y="1219200"/>
            <a:ext cx="7696200" cy="3058189"/>
          </a:xfrm>
        </p:spPr>
        <p:txBody>
          <a:bodyPr>
            <a:normAutofit fontScale="92500" lnSpcReduction="20000"/>
          </a:bodyPr>
          <a:lstStyle/>
          <a:p>
            <a:r>
              <a:rPr lang="en-US" dirty="0"/>
              <a:t>To do well on these passages, you will need to understand…</a:t>
            </a:r>
          </a:p>
          <a:p>
            <a:pPr marL="916686" lvl="1" indent="-514350">
              <a:buFont typeface="+mj-lt"/>
              <a:buAutoNum type="arabicPeriod"/>
            </a:pPr>
            <a:r>
              <a:rPr lang="en-US" dirty="0"/>
              <a:t>The key points of each theory.</a:t>
            </a:r>
          </a:p>
          <a:p>
            <a:pPr marL="916686" lvl="1" indent="-514350">
              <a:buFont typeface="+mj-lt"/>
              <a:buAutoNum type="arabicPeriod"/>
            </a:pPr>
            <a:r>
              <a:rPr lang="en-US" dirty="0"/>
              <a:t>The similarities and differences between each theory. </a:t>
            </a:r>
          </a:p>
          <a:p>
            <a:pPr marL="916686" lvl="1" indent="-514350">
              <a:buFont typeface="+mj-lt"/>
              <a:buAutoNum type="arabicPeriod"/>
            </a:pPr>
            <a:r>
              <a:rPr lang="en-US" dirty="0"/>
              <a:t>The evidence available to support each theory, and how that evidence may pertain to the other theory. </a:t>
            </a:r>
          </a:p>
          <a:p>
            <a:endParaRPr lang="en-US" dirty="0"/>
          </a:p>
        </p:txBody>
      </p:sp>
      <p:pic>
        <p:nvPicPr>
          <p:cNvPr id="4098" name="Picture 2" descr="https://encrypted-tbn0.gstatic.com/images?q=tbn:ANd9GcQt7v1DV8a8PdnsQZQ9WG02D1O-rT1cxK243GnTrKDD7P8yjWhbR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908" y="3846515"/>
            <a:ext cx="3892291" cy="3002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6657385"/>
            <a:ext cx="2217274" cy="230832"/>
          </a:xfrm>
          <a:prstGeom prst="rect">
            <a:avLst/>
          </a:prstGeom>
        </p:spPr>
        <p:txBody>
          <a:bodyPr wrap="none">
            <a:spAutoFit/>
          </a:bodyPr>
          <a:lstStyle/>
          <a:p>
            <a:r>
              <a:rPr lang="en-US" sz="900" i="1" dirty="0" smtClean="0">
                <a:hlinkClick r:id="rId4"/>
              </a:rPr>
              <a:t>Source: www.teacherspayteachers.com</a:t>
            </a:r>
            <a:endParaRPr lang="en-US" sz="900" i="1" dirty="0"/>
          </a:p>
        </p:txBody>
      </p:sp>
    </p:spTree>
    <p:extLst>
      <p:ext uri="{BB962C8B-B14F-4D97-AF65-F5344CB8AC3E}">
        <p14:creationId xmlns:p14="http://schemas.microsoft.com/office/powerpoint/2010/main" val="3208656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&amp; Contrast </a:t>
            </a:r>
            <a:endParaRPr lang="en-US" dirty="0"/>
          </a:p>
        </p:txBody>
      </p:sp>
      <p:sp>
        <p:nvSpPr>
          <p:cNvPr id="3" name="Content Placeholder 2"/>
          <p:cNvSpPr>
            <a:spLocks noGrp="1"/>
          </p:cNvSpPr>
          <p:nvPr>
            <p:ph idx="1"/>
          </p:nvPr>
        </p:nvSpPr>
        <p:spPr>
          <a:xfrm>
            <a:off x="1261730" y="1239926"/>
            <a:ext cx="7730784" cy="5313274"/>
          </a:xfrm>
        </p:spPr>
        <p:txBody>
          <a:bodyPr>
            <a:normAutofit/>
          </a:bodyPr>
          <a:lstStyle/>
          <a:p>
            <a:pPr lvl="0"/>
            <a:r>
              <a:rPr lang="en-US" dirty="0"/>
              <a:t>Compare and contrast </a:t>
            </a:r>
            <a:r>
              <a:rPr lang="en-US" dirty="0" smtClean="0"/>
              <a:t/>
            </a:r>
            <a:br>
              <a:rPr lang="en-US" dirty="0" smtClean="0"/>
            </a:br>
            <a:r>
              <a:rPr lang="en-US" dirty="0" smtClean="0"/>
              <a:t>questions </a:t>
            </a:r>
            <a:r>
              <a:rPr lang="en-US" dirty="0"/>
              <a:t>will ask difficult </a:t>
            </a:r>
            <a:r>
              <a:rPr lang="en-US" dirty="0" smtClean="0"/>
              <a:t/>
            </a:r>
            <a:br>
              <a:rPr lang="en-US" dirty="0" smtClean="0"/>
            </a:br>
            <a:r>
              <a:rPr lang="en-US" dirty="0" smtClean="0"/>
              <a:t>questions </a:t>
            </a:r>
            <a:r>
              <a:rPr lang="en-US" dirty="0"/>
              <a:t>such as the following:</a:t>
            </a:r>
          </a:p>
          <a:p>
            <a:pPr lvl="1"/>
            <a:r>
              <a:rPr lang="en-US" dirty="0"/>
              <a:t>What does Scientist A believe? What does Scientist B believe? </a:t>
            </a:r>
          </a:p>
          <a:p>
            <a:pPr lvl="1"/>
            <a:r>
              <a:rPr lang="en-US" dirty="0"/>
              <a:t>On what points do both scientists agree? </a:t>
            </a:r>
          </a:p>
          <a:p>
            <a:pPr lvl="1"/>
            <a:r>
              <a:rPr lang="en-US" dirty="0"/>
              <a:t>On what points do the scientists disagree? </a:t>
            </a:r>
          </a:p>
          <a:p>
            <a:pPr lvl="1"/>
            <a:r>
              <a:rPr lang="en-US" dirty="0"/>
              <a:t>How would Scientist A respond to Scientist B? </a:t>
            </a:r>
          </a:p>
          <a:p>
            <a:pPr lvl="1"/>
            <a:r>
              <a:rPr lang="en-US" dirty="0"/>
              <a:t>What evidence would strengthen/weaken the arguments of Scientist A/B?</a:t>
            </a:r>
          </a:p>
          <a:p>
            <a:endParaRPr lang="en-US" dirty="0"/>
          </a:p>
        </p:txBody>
      </p:sp>
      <p:pic>
        <p:nvPicPr>
          <p:cNvPr id="4" name="Picture 3" descr="Q:\140061.enu\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52400"/>
            <a:ext cx="2438400" cy="208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706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&amp; Contrast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Like the scientific method questions, compare and contrast questions are often the hardest on the test. </a:t>
            </a:r>
          </a:p>
          <a:p>
            <a:pPr lvl="1"/>
            <a:r>
              <a:rPr lang="en-US" dirty="0"/>
              <a:t>Often the passages will be written to make both sides seem equally plausible (a common occurrence in science).  Do not read the passages assuming that one side is right and another is wrong. </a:t>
            </a:r>
            <a:r>
              <a:rPr lang="en-US" dirty="0" smtClean="0"/>
              <a:t/>
            </a:r>
            <a:br>
              <a:rPr lang="en-US" dirty="0" smtClean="0"/>
            </a:br>
            <a:endParaRPr lang="en-US" dirty="0"/>
          </a:p>
          <a:p>
            <a:r>
              <a:rPr lang="en-US" dirty="0"/>
              <a:t>Because of the amount of detail, information, and complexity in these passages, it is best to do these questions last. </a:t>
            </a:r>
          </a:p>
          <a:p>
            <a:pPr lvl="1"/>
            <a:r>
              <a:rPr lang="en-US" dirty="0"/>
              <a:t>It is a good idea to simply use the process of elimination and your best guess on questions that are hard. </a:t>
            </a:r>
          </a:p>
        </p:txBody>
      </p:sp>
    </p:spTree>
    <p:extLst>
      <p:ext uri="{BB962C8B-B14F-4D97-AF65-F5344CB8AC3E}">
        <p14:creationId xmlns:p14="http://schemas.microsoft.com/office/powerpoint/2010/main" val="3116902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C&amp;C Strategies </a:t>
            </a:r>
            <a:endParaRPr lang="en-US" dirty="0"/>
          </a:p>
        </p:txBody>
      </p:sp>
      <p:sp>
        <p:nvSpPr>
          <p:cNvPr id="3" name="Content Placeholder 2"/>
          <p:cNvSpPr>
            <a:spLocks noGrp="1"/>
          </p:cNvSpPr>
          <p:nvPr>
            <p:ph idx="1"/>
          </p:nvPr>
        </p:nvSpPr>
        <p:spPr/>
        <p:txBody>
          <a:bodyPr/>
          <a:lstStyle/>
          <a:p>
            <a:pPr lvl="0"/>
            <a:r>
              <a:rPr lang="en-US" dirty="0"/>
              <a:t>The following strategies are helpful for compare and contrast questions: </a:t>
            </a:r>
          </a:p>
          <a:p>
            <a:pPr lvl="1"/>
            <a:r>
              <a:rPr lang="en-US" u="sng" dirty="0"/>
              <a:t>Know what is being asked!</a:t>
            </a:r>
          </a:p>
          <a:p>
            <a:pPr lvl="2"/>
            <a:r>
              <a:rPr lang="en-US" dirty="0"/>
              <a:t>Quickly write down the key arguments and pieces of evidence for each side.</a:t>
            </a:r>
          </a:p>
          <a:p>
            <a:pPr lvl="2"/>
            <a:r>
              <a:rPr lang="en-US" dirty="0"/>
              <a:t>Often questions are designed to make you confuse which arguments apply to which side. </a:t>
            </a:r>
            <a:r>
              <a:rPr lang="en-US" dirty="0" smtClean="0"/>
              <a:t/>
            </a:r>
            <a:br>
              <a:rPr lang="en-US" dirty="0" smtClean="0"/>
            </a:br>
            <a:endParaRPr lang="en-US" dirty="0"/>
          </a:p>
          <a:p>
            <a:pPr lvl="1"/>
            <a:r>
              <a:rPr lang="en-US" u="sng" dirty="0"/>
              <a:t>Do them last</a:t>
            </a:r>
            <a:r>
              <a:rPr lang="en-US" dirty="0"/>
              <a:t>. </a:t>
            </a:r>
          </a:p>
          <a:p>
            <a:pPr lvl="2"/>
            <a:r>
              <a:rPr lang="en-US" dirty="0"/>
              <a:t>These are hard questions that require intense thought – save them for the end. </a:t>
            </a:r>
          </a:p>
          <a:p>
            <a:endParaRPr lang="en-US" dirty="0"/>
          </a:p>
        </p:txBody>
      </p:sp>
    </p:spTree>
    <p:extLst>
      <p:ext uri="{BB962C8B-B14F-4D97-AF65-F5344CB8AC3E}">
        <p14:creationId xmlns:p14="http://schemas.microsoft.com/office/powerpoint/2010/main" val="2411077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C&amp;C Strategies</a:t>
            </a:r>
            <a:endParaRPr lang="en-US" dirty="0"/>
          </a:p>
        </p:txBody>
      </p:sp>
      <p:sp>
        <p:nvSpPr>
          <p:cNvPr id="3" name="Content Placeholder 2"/>
          <p:cNvSpPr>
            <a:spLocks noGrp="1"/>
          </p:cNvSpPr>
          <p:nvPr>
            <p:ph idx="1"/>
          </p:nvPr>
        </p:nvSpPr>
        <p:spPr/>
        <p:txBody>
          <a:bodyPr/>
          <a:lstStyle/>
          <a:p>
            <a:pPr lvl="1"/>
            <a:r>
              <a:rPr lang="en-US" u="sng" dirty="0"/>
              <a:t>Think like a scientist.</a:t>
            </a:r>
          </a:p>
          <a:p>
            <a:pPr lvl="2"/>
            <a:r>
              <a:rPr lang="en-US" dirty="0"/>
              <a:t>Ask yourself what each scientist was hypothesizing and what evidence led them to their conclusions. </a:t>
            </a:r>
          </a:p>
          <a:p>
            <a:pPr lvl="2"/>
            <a:r>
              <a:rPr lang="en-US" dirty="0"/>
              <a:t>Focus on the differences between each scientist and pinpoint exactly where their ideas diverge from each other. </a:t>
            </a:r>
          </a:p>
          <a:p>
            <a:pPr lvl="2"/>
            <a:r>
              <a:rPr lang="en-US" dirty="0"/>
              <a:t>Identify where the holes or inconsistencies are in the scientists’ arguments (or to put it another way, what evidence would refute a scientist’s argument?).</a:t>
            </a:r>
          </a:p>
          <a:p>
            <a:endParaRPr lang="en-US" dirty="0"/>
          </a:p>
        </p:txBody>
      </p:sp>
    </p:spTree>
    <p:extLst>
      <p:ext uri="{BB962C8B-B14F-4D97-AF65-F5344CB8AC3E}">
        <p14:creationId xmlns:p14="http://schemas.microsoft.com/office/powerpoint/2010/main" val="3139128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533400"/>
            <a:ext cx="6400800" cy="2286000"/>
          </a:xfrm>
        </p:spPr>
        <p:txBody>
          <a:bodyPr/>
          <a:lstStyle/>
          <a:p>
            <a:r>
              <a:rPr lang="en-US" dirty="0" smtClean="0"/>
              <a:t>Final Thoughts</a:t>
            </a:r>
            <a:endParaRPr lang="en-US" dirty="0"/>
          </a:p>
        </p:txBody>
      </p:sp>
      <p:pic>
        <p:nvPicPr>
          <p:cNvPr id="5122" name="Picture 2" descr="http://www.igetweb.com/www/knutgiftedmath/article/art_421205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34525"/>
            <a:ext cx="5105400" cy="528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751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ACT Science exam can be tough, but it isn’t impossible. </a:t>
            </a:r>
          </a:p>
          <a:p>
            <a:pPr lvl="1"/>
            <a:r>
              <a:rPr lang="en-US" dirty="0"/>
              <a:t>The ACT Science exam tests your ability to think like a scientist; while a background in science is helpful, the key element of success is to understand how science works. </a:t>
            </a:r>
          </a:p>
          <a:p>
            <a:pPr lvl="1"/>
            <a:r>
              <a:rPr lang="en-US" dirty="0"/>
              <a:t>Every passage will provide you with almost everything you need to answer the question correctly.  If you don’t understand a term, don’t worry! Enough context will be provided by the passage for you to still be able to answer the question (and many questions are designed with difficult terms to try to ‘trick’ you into thinking you can’t answer the question). </a:t>
            </a:r>
          </a:p>
          <a:p>
            <a:endParaRPr lang="en-US" dirty="0"/>
          </a:p>
        </p:txBody>
      </p:sp>
    </p:spTree>
    <p:extLst>
      <p:ext uri="{BB962C8B-B14F-4D97-AF65-F5344CB8AC3E}">
        <p14:creationId xmlns:p14="http://schemas.microsoft.com/office/powerpoint/2010/main" val="126966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Pacing</a:t>
            </a:r>
            <a:endParaRPr lang="en-US" dirty="0"/>
          </a:p>
        </p:txBody>
      </p:sp>
      <p:sp>
        <p:nvSpPr>
          <p:cNvPr id="3" name="Content Placeholder 2"/>
          <p:cNvSpPr>
            <a:spLocks noGrp="1"/>
          </p:cNvSpPr>
          <p:nvPr>
            <p:ph idx="1"/>
          </p:nvPr>
        </p:nvSpPr>
        <p:spPr/>
        <p:txBody>
          <a:bodyPr>
            <a:normAutofit/>
          </a:bodyPr>
          <a:lstStyle/>
          <a:p>
            <a:pPr lvl="0"/>
            <a:r>
              <a:rPr lang="en-US" i="1" dirty="0"/>
              <a:t>Optimal pacing </a:t>
            </a:r>
            <a:r>
              <a:rPr lang="en-US" dirty="0"/>
              <a:t>is critical in order to do well on the ACT Science exam. </a:t>
            </a:r>
          </a:p>
          <a:p>
            <a:pPr lvl="1"/>
            <a:r>
              <a:rPr lang="en-US" dirty="0"/>
              <a:t>You may not be able to answer all 40 questions in 35 minutes.</a:t>
            </a:r>
          </a:p>
          <a:p>
            <a:pPr lvl="1"/>
            <a:r>
              <a:rPr lang="en-US" dirty="0"/>
              <a:t>This means that you may have to prioritize and focus on the types of questions in which you have the highest likelihood of answering correctly.</a:t>
            </a:r>
          </a:p>
          <a:p>
            <a:endParaRPr lang="en-US" dirty="0"/>
          </a:p>
        </p:txBody>
      </p:sp>
      <p:pic>
        <p:nvPicPr>
          <p:cNvPr id="6146" name="Picture 2" descr="Q:\140061.enu\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648200"/>
            <a:ext cx="1952531" cy="207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08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d.wapday.com/animation/ccontennt/1502-f/plain_bar_graph.gif?__sid=ggl&amp;lang=e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011" y="5479311"/>
            <a:ext cx="1425354" cy="1425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Final Thoughts </a:t>
            </a:r>
          </a:p>
        </p:txBody>
      </p:sp>
      <p:sp>
        <p:nvSpPr>
          <p:cNvPr id="3" name="Content Placeholder 2"/>
          <p:cNvSpPr>
            <a:spLocks noGrp="1"/>
          </p:cNvSpPr>
          <p:nvPr>
            <p:ph idx="1"/>
          </p:nvPr>
        </p:nvSpPr>
        <p:spPr>
          <a:xfrm>
            <a:off x="1219200" y="1219200"/>
            <a:ext cx="7696200" cy="3962400"/>
          </a:xfrm>
        </p:spPr>
        <p:txBody>
          <a:bodyPr>
            <a:normAutofit fontScale="92500" lnSpcReduction="10000"/>
          </a:bodyPr>
          <a:lstStyle/>
          <a:p>
            <a:r>
              <a:rPr lang="en-US" dirty="0"/>
              <a:t>Of seven passages, six will simply ask you to analyze data in charts, tables, or graphs. </a:t>
            </a:r>
          </a:p>
          <a:p>
            <a:pPr lvl="1"/>
            <a:r>
              <a:rPr lang="en-US" dirty="0"/>
              <a:t>Only one out of seven will be of the compare and contrast </a:t>
            </a:r>
            <a:r>
              <a:rPr lang="en-US" dirty="0" smtClean="0"/>
              <a:t>variety (</a:t>
            </a:r>
            <a:r>
              <a:rPr lang="en-US" i="1" dirty="0" smtClean="0"/>
              <a:t>usually</a:t>
            </a:r>
            <a:r>
              <a:rPr lang="en-US" dirty="0" smtClean="0"/>
              <a:t>). </a:t>
            </a:r>
            <a:endParaRPr lang="en-US" dirty="0"/>
          </a:p>
          <a:p>
            <a:pPr lvl="1"/>
            <a:r>
              <a:rPr lang="en-US" dirty="0"/>
              <a:t>Repeated practice can enable anyone to succeed on the compare and contrast questions, especially when you start to spot the common aspects that are always a part of this kind of question. </a:t>
            </a:r>
          </a:p>
          <a:p>
            <a:endParaRPr lang="en-US" dirty="0"/>
          </a:p>
          <a:p>
            <a:endParaRPr lang="en-US" dirty="0"/>
          </a:p>
        </p:txBody>
      </p:sp>
      <p:sp>
        <p:nvSpPr>
          <p:cNvPr id="4" name="AutoShape 2" descr="data:image/jpeg;base64,/9j/4AAQSkZJRgABAQAAAQABAAD/2wCEAAkGBwgHBgkIBwgKCgkLBRYPDQwMDRsUFRAWKx0iJCsdHx8kKDEsJCY9Jx8fLTotMTU3PTc8IytLUERETzQtRCwBCgoKDQUNGg8PGjUlHyU3NDc0Mzc0Kys3NzcvKzctKzc3Ky03NjgrMCs4NzQ4Kys3Ljc4KzgrKys0KysrLCssK//AABEIAKgAqAMBEQACEQEDEQH/xAAZAAEBAQEBAQAAAAAAAAAAAAAABgcFBAP/xAA2EAAABAMFBQgCAgMAAwAAAAAAAQQFAgMGBxE2dsMSE0GU0RUXITE3VFWyFpEyUVeV0hRhcf/EABgBAQEBAQEAAAAAAAAAAAAAAAAEBgMF/8QAJREBAAECBgEFAQEAAAAAAAAAAAECBAMGMjNxwREUFlFSoSHR/9oADAMBAAIRAxEAPwC6q2pqhRVYiYKcQIFM1QwxKDNXHFDddEZH4kf/AMAfHtC074Ng5qPqA4T1X1bMblLQObSyy50xu30OzNmRFs7V3A/7HLFxYtY8yvsLCvMFc0UTEeI8/wBeTvSqj2DN+5vUcfV0/D1PbWP94/TvSqj2DN+5vUPV0/B7ax/vH6d6VUewZv3N6h6un4PbWP8AeP162Wvq2fHKYgbGllmTpbdvotqbMhLZ2ruJ/wBjthYsXUeYeXf2FeX64ormJ8x5/ju9oWnfBsHNR9R1QHaFp3wbBzUfUA7QtO+DYOaj6gHaFp3wbBzUfUA7QtO+DYOaj6gHaFp3wbBzUfUA7QtO+DYOaj6gOE9V9WzG5S0Dm0ssudMbt9DszZkRbO1dwP8AscsXFi1jzK+wsK8wVzRRMR4jz/Xk70qo9gzfub1HH1dPw9T21j/eP070qo9gzfub1D1dPwe2sf7x+nelVHsGb9zeoerp+D21j/eP162Wvq2fHKYgbGllmTpbdvotqbMhLZ2ruJ/2O2FixdR5h5d/YV5friiuYnzHn+O72had8Gwc1H1HVAMdUVR+ZpqfqRubU3/kMkaiGJLMijO4ju4n/YA5+tDNkCd9zAXoDGrX8aosm6piS70w0eWt+vjtHiBsgAAWFkGNVuTdUhfaaZY3Mu/Rx22UVs4AAAAAAAAxq1/GqLJuqYku9MNHlrfr47R4gbIAAFhZBjVbk3VIX2mmWNzLv0cdtlFbOIJz9aGbIE77mAOfrQzZAnfcwF6Axq1/GqLJuqYku9MNHlrfr47R4gbIAAFhZBjVbk3VIX2mmWNzLv0cdtlFbOAAAAAAAAMatfxqiybqmJLvTDR5a36+O0eIGyAABYWQY1W5N1SF9ppljcy79HHbZRWziCc/WhmyBO+5gDn60M2QJ33MBegMatfxqiybqmJLvTDR5a36+O0eIGyAABYWQY1W5N1SF9ppljcy79HHbZRWzgAAAAAAADGrX8aosm6piS70w0eWt+vjtHiBsgAAWFkGNVuTdUhfaaZY3Mu/Rx22UVs4gnP1oZsgTvuYDmVpNeZNqzRHTyZKoW/g8y6BVGcMGztned5cQHT7QtO+DYOaj6gM+rifUE+qk8VTJESZQVL3S4Ukw44Th3nmd/G8SXemGjy1v18duQIGyAAB16Hn1BIqpRFTKREpUHS90yFXMOCEod55ldxvF9ppljcy79HHbQe0LTvg2Dmo+orZw7QtO+DYOaj6gHaFp3wbBzUfUA7QtO+DYOaj6gHaFp3wbBzUfUA7QtO+DYOaj6gHaFp3wbBzUfUBn1cT6gn1UniqZIiTKCpe6XCkmHHCcO88zv43iS70w0eWt+vjtyBA2QAAOvQ8+oJFVKIqZSIlKg6XumQq5hwQlDvPMruN4vtNMsbmXfo47aD2had8Gwc1H1FbOOM1z6gn2vNkVTJESZQVEzilwpJhxwnDteZ38b7wHZc/WhmyBO+5gL0BjVr+NUWTdUxJd6YaPLW/Xx2jxA2QAALCyDGq3JuqQvtNMsbmXfo47bKK2cAAAAAAAAY1a/jVFk3VMSXemGjy1v18do8QNkAACwsgxqtybqkL7TTLG5l36OO2yitnEE5+tDNkCd9zAHP1oZsgTvuYC9AY1a/jVFk3VMSXemGjy1v18do8QNkAACwsgxqtybqkL7TTLG5l36OO2yitnAAAAAAAAGNWv41RZN1TEl3pho8tb9fHaPEDZAAAsLIMarcm6pC+00yxuZd+jjtsorZxBOfrQzZAnfcwBz9aGbIE77mAvQGNWv41RZN1TEl3pho8tb9fHaPEDZAAAsLIMarcm6pC+00yxuZd+jjtsorZwAAAAAAABjVr+NUWTdUxJd6YaPLW/Xx2jxA2QAALCyDGq3JuqQvtNMsbmXfo47bKK2cQTn60M2QJ33MBzK0mvMm1Zojp5MlULfweZdAqjOGDZ2zvO8uIDp9oWnfBsHNR9QGfVxPqCfVSeKpkiJMoKl7pcKSYccJw7zzO/jeJLvTDR5a36+O3IEDZAAA69Dz6gkVUoiplIiUqDpe6ZCrmHBCUO88yu43i+00yxuZd+jjtoPaFp3wbBzUfUVs44T1X1bMblLQObSyy50xu30OzNmRFs7V3A/7HLFxYtY8yvsLCvMFc0UTEeI8/15O9KqPYM37m9Rx9XT8PU9tY/wB4/TvSqj2DN+5vUPV0/B7ax/vH6d6VUewZv3N6h6un4PbWP94/XrZa+rZ8cpiBsaWWZOlt2+i2psyEtnau4n/Y7YWLF1HmHl39hXl+uKK5ifMef47vaFp3wbBzUfUdUDPq4n1BPqpPFUyREmUFS90uFJMOOE4d55nfxvEl3pho8tb9fHbkCBsgAAdeh59QSKqURUykRKVB0vdMhVzDghKHeeZXcbxfaaZY3Mu/Rx20HtC074Ng5qPqK2ccZrn1BPtebIqmSIkygqJnFLhSTDjhOHa8zv433gOy5+tDNkCd9zAXoDGrX8aosm6piS70w0eWt+vjtHiBsgAAWFkGNVuTdUhfaaZY3Mu/Rx22UVs4xq1/GqLJuqYku9MNHlrfr47R4gbIAAFhZBjVbk3VIX2mmWNzLv0cdtlFbOMatfxqiybqmJLvTDR5a36+O0eIGyAABYWQY1W5N1SF9ppljcy79HHbZRWziCc/WhmyBO+5gDn60M2QJ33MBegMatfxqiybqmJLvTDR5a36+O0eIGyAABYWQY1W5N1SF9ppljcy79HHbZRWzjGrX8aosm6piS70w0eWt+vjtHiBsgAAWFkGNVuTdUhfaaZY3Mu/Rx22UVs4xq1/GqLJuqYku9MNHlrfr47R4gbIAAFhZBjVbk3VIX2mmWNzLv0cdtlFbOIJz9aGbIE77mAOfrQzZAnfcwF6Axq1/GqLJuqYku9MNHlrfr47R4gbIAAFhZBjVbk3VIX2mmWNzLv0cdtlFbOMatfxqiybqmJLvTDR5a36+O0eIGyAABYWQY1W5N1SF9ppljcy79HHbZRWzjGrX8aosm6piS70w0eWt+vjtHiBsgAAWFkGNVuTdUhfaaZY3Mu/Rx22UVs4gnP1oZsgTvuYDmVpNeZNqzRHTyZKoW/g8y6BVGcMGztned5cQHT7QtO+DYOaj6gM+rifUE+qk8VTJESZQVL3S4Ukw44Th3nmd/G8SXemGjy1v18duQIGyAAB16Hn1BIqpRFTKREpUHS90yFXMOCEod55ldxvF9ppljcy79HHbQe0LTvg2Dmo+orZxn1cT6gn1UniqZIiTKCpe6XCkmHHCcO88zv43iS70w0eWt+vjtyBA2QAAOvQ8+oJFVKIqZSIlKg6XumQq5hwQlDvPMruN4vtNMsbmXfo47aD2had8Gwc1H1FbOM+rifUE+qk8VTJESZQVL3S4Ukw44Th3nmd/G8SXemGjy1v18duQIGyAAB16Hn1BIqpRFTKREpUHS90yFXMOCEod55ldxvF9ppljcy79HHbQe0LTvg2Dmo+orZxxmufUE+15siqZIiTKComcUuFJMOOE4drzO/jfeA7Ln60M2QJ33MBegMatfxqiybqmJLvTDR5a36+O0eIGyAABYWQY1W5N1SF9ppljcy79HHbZRWzjGrX8aosm6piS70w0eWt+vjtHiBsgAAWFkGNVuTdUhfaaZY3Mu/Rx22UVs4xq1/GqLJuqYku9MNHlrfr47R4gbIAAFhZBjVbk3VIX2mmWNzLv0cdtlFbOIJz9aGbIE77mAOfrQzZAnfcwF6Axq1/GqLJuqYku9MNHlrfr47R4gbIAAFhZBjVbk3VIX2mmWNzLv0cdtlFbOMatfxqiybqmJLvTDR5a36+O0eIGyAABYWQY1W5N1SF9ppljcy79HHbZRWzjGrX8aosm6piS70w0eWt+vjtHiBsgAAWFkGNVuTdUhfaaZY3Mu/Rx22UVs4gnP1oZsgTvuYA5+tDNkCd9zAXoDGrX8aosm6piS70w0eWt+vjtHiBsgAAWFkGNVuTdUhfaaZY3Mu/Rx22UVs4xq1/GqLJuqYku9MNHlrfr47R4gbIAAFhZBjVbk3VIX2mmWNzLv0cdtlFbOMatfxqiybqmJLvTDR5a36+O0eIGyAABYWQY1W5N1SF9ppljcy79HHbZRWziCc/WhmyBO+5gOXWzg4ttqrQoaGiJ1UlREwiTQzylHdtnee0ZGA6P5lW3+N5/wDtZf8AwAgK2dHZ1qlPNe2KNmnQUxswSYlMM7bh3n8ryIrvHwuEl3pho8tb9fHbkiBsgAAdaiXR2aqpUTWRijeZ0dMbMcqFTDJ2Id5/K8yO/wAfC4X2mmWNzLv0cdr/APMq2/xvP/2sv/gVs4gK2dHZ1qlPNe2KNmnQUxswSYlMM7bh3n8ryIrvHwuEl3pho8tb9fHbkiBsgAAdaiXR2aqpUTWRijeZ0dMbMcqFTDJ2Id5/K8yO/wAfC4X2mmWNzLv0cdr/APMq2/xvP/2sv/gVs4gK2dHZ1qlPNe2KNmnQUxswSYlMM7bh3n8ryIrvHwuEl3pho8tb9fHbkiBsgAAdaiXR2aqpUTWRijeZ0dMbMcqFTDJ2Id5/K8yO/wAfC4X2mmWNzLv0cdr/APMq2/xvP/2sv/gVs44KJ6fHC19lmOtNTGyadLTZe7iVwzbpd5nvLyIuPhcAoXP1oZsgTvuYC9AY1a/jVFk3VMSXemGjy1v18do8QNkAACwsgxqtybqkL7TTLG5l36OO2yitnGNWv41RZN1TEl3pho8tb9fHaPEDZAAAsLIMarcm6pC+00yxuZd+jjtsorZxjVr+NUWTdUxJd6YaPLW/Xx2jxA2QAALCyDGq3JuqQvtNMsbmXfo47bKK2cQTn60M2QJ33MAc/WhmyBO+5gL0BjVr+NUWTdUxJd6YaPLW/Xx2jxA2QAALCyDGq3JuqQvtNMsbmXfo47bKK2cY1a/jVFk3VMSXemGjy1v18do8QNkAACwsgxqtybqkL7TTLG5l36OO2yitnGNWv41RZN1TEl3pho8tb9fHaPEDZAAAsLIMarcm6pC+00yxuZd+jjtsorZxBOfrQzZAnfcwBz9aGbIE77mAvQGNWv41RZN1TEl3pho8tb9fHaPEDZAAAsLIMarcm6pC+00yxuZd+jjtsorZxjVr+NUWTdUxJd6YaPLW/Xx2jxA2QAALCyDGq3JuqQvtNMsbmXfo47bKK2cY1a/jVFk3VMSXemGjy1v18do8QNkAACwsgxqtybqkL7TTLG5l36OO2yitnEE5+tDNkCd9zAKuZ6m/NkFQU2kQqP8Ax6biTxQqpxwFecRnw/8AVwB2had8Gwc1H1AS1T0xaDUbtJcVLazypkpq3BQy1MVxltbV/jxHLFwouo8SvsL+vL9c10RE+Y8f1y+76u/ZNfMmOPpKfl6nuXH+kfv+nd9XfsmvmTD0lPye5cf6R+/6d31d+ya+ZMPSU/J7lx/pH7/rqUxTFoNOO05xTNrPNmTWrcHDMUxXEW1tX+HEdsLCi1jxDy7+/rzBXFdcRHiPH8VPaFp3wbBzUfUdUCWqemLQajdpLipbWeVMlNW4KGWpiuMtrav8eI5YuFF1HiV9hf15frmuiInzHj+uX3fV37Jr5kxx9JT8vU9y4/0j9/07vq79k18yYekp+T3Lj/SP3/Tu+rv2TXzJh6Sn5PcuP9I/f9dSmKYtBpx2nOKZtZ5sya1bg4ZimK4i2tq/w4jthYUWseIeXf39eYK4rriI8R4/ip7QtO+DYOaj6jqgS1T0xaDUbtJcVLazypkpq3BQy1MVxltbV/jxHLFwouo8SvsL+vL9c10RE+Y8f1y+76u/ZNfMmOPpKfl6nuXH+kfv+nd9XfsmvmTD0lPye5cf6R+/6d31d+ya+ZMPSU/J7lx/pH7/AK6lMUxaDTjtOcUzazzZk1q3BwzFMVxFtbV/hxHbCwotY8Q8u/v68wVxXXER4jx/FT2had8Gwc1H1HVA+LK01ctr1G/1Gibk0lPT0xMRJJxxX3nffcYD/9k=">
            <a:hlinkClick r:id="rId3"/>
          </p:cNvPr>
          <p:cNvSpPr>
            <a:spLocks noChangeAspect="1" noChangeArrowheads="1"/>
          </p:cNvSpPr>
          <p:nvPr/>
        </p:nvSpPr>
        <p:spPr bwMode="auto">
          <a:xfrm>
            <a:off x="71438" y="-960438"/>
            <a:ext cx="2000250"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mcwdn.org/Graphs/TabGraphTitl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0847" y="476515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selah.k12.wa.us/soar/sciproj2000/mattbgraph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3630" y="5051351"/>
            <a:ext cx="2092435" cy="143069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encrypted-tbn0.gstatic.com/images?q=tbn:ANd9GcQF6UqNBvTTiTUYdWdHRuogdnotW9Vb2ycZizDBpdxOYOe-6sj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192" y="3811236"/>
            <a:ext cx="1174320" cy="9893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d.wapday.com/animation/ccontennt/1502-f/plain_bar_graph.gif?__sid=ggl&amp;lang=e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79" y="2701315"/>
            <a:ext cx="998468" cy="99846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encrypted-tbn3.gstatic.com/images?q=tbn:ANd9GcTJdFaiwGE4VN9T6lSlut5NzKq1pCyHqua70KUp1NX-IFZ2ki6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6897" y="5479312"/>
            <a:ext cx="1777185" cy="133999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6" descr="data:image/jpeg;base64,/9j/4AAQSkZJRgABAQAAAQABAAD/2wCEAAkGBhQQEBAQEBQUFRQVFRUUFBQUFBUUFBQQFRQXFBQVFRUXHSYeFxkjGhQVHy8gIycpLCwsFR8xNTAqNScrLCkBCQoKDgwOGg8PGiwkHyUpLCksNSwuLCwuKSktKSwsLCktLCwsLCwsKiosLCkpLywsKSksLCwsKSwpKTA0LCosLP/AABEIAMIBAwMBIgACEQEDEQH/xAAcAAEAAQUBAQAAAAAAAAAAAAAABAEDBQYHAgj/xABDEAACAQIDBQQHBQcDAgcAAAABAgADEQQSIQUGMUFRE2FxgQciMkKRobEUUoLB8CNicpKi0eEVssKj8TM0U2Nzg5P/xAAaAQABBQEAAAAAAAAAAAAAAAAAAgMEBQYB/8QAMREAAgEDAgQDBwQDAQAAAAAAAAECAwQREiEFEzFBYXGBIlGxwdHh8AZCkaEVIzIU/9oADAMBAAIRAxEAPwDuMREAEREAESLtDaKUEz1D4Dmx6ATS9p70VKpIByL91Ty7zzkqhazrdOhBur6nbbS3fuN0xG06VP23UHpfX4DWRG3nw/3z/K39pz81ZTtJZR4ZDu2Uk+NVW/Zil/L+h0WlvBQbhUA/iBX6iT0qBhdSCOoNxOWdrJGE2m9I3RivhwPiOBiJ8MX7H/I5S41LP+yP8HTYmv7F3qWrZKtlfgD7rH8jNglVUpSpPTJF/RrwrR1QeRERGx4REQAREQAREQARE1DfLfcYa9ChY1vebiKVxcac3trblz6RE5qCyyRbW1S5qKnTWX8PFmybQ2tSw4zVqioOVzqfAcT5TX6/pJwq+yKr96oAP6iDOXYnGNUYvUYsx4sxuT5mWs0gSu5P/lGuofp2jFf7ZNvw2X1Or4f0kYVva7RO9kuP6CZsGA2nSrrmo1Fcc8puR4jiPOcIzS/g8e9Jw9NirDgymx/yO6djdy/cjlf9O0mv9Umn47r6neomr7n74jFjsqtlrAX00FRRxIHI9R+htEnxkprKMjcW9S3qOnUWGhERFDAiIgAiIgAiIgAlrE4haaM7myqLnwl2apv5tHKlOiPe9ZvAeyPjc/hj1Ck6tRQ94xc1uTSc/ca5tfa7YioXbhwUclXpIGeWS8pnmuhTUEooxE5SnJyl1ZezxnlnPGeL0iMF7PK55YzxnnNIYJAqTdN094e0tQqn1gPUY+8B7p75ofaT3QxJRgymxBBB6EaiR7i2VaGl9exLtLiVvUUl07+KOwxImyceK9GnVHvDUdGGjD4gyXMlKLi2mbSMlJKS6MRETgoREQAREQAxG9W2/seGeqLZz6lMHnUbgbcwBc+U4rWrFmLMSSSSSeJJ1JM3b0sY49rh6N9FRnI6sxyqfIK3800LPKq6m5Tx7jfcBto0rbmd5b+nZfP1Pd4vLeeM8img2Ll5W8tZ4zwDYm4HGtSqJUQ2ZSGU94/Kdx2TtAYihSrLoHUNboeY8jceU4EKk6z6MMVnwTL9yqyjwIV/qxk20k1JxMx+oqEZUY1V1Tx6P7m3xESyMQIiIAIiIAIiIAJzffuvfFkfdRB8s3/KdInMfSCuXGE/eRD9V/4yz4W1z9/cys4os0PUweeM0jdrK9pNRlGX0kjNGaR+0jtIbBpL+aUzywak8mrDKDSSTUng1ZHNWeTUiXIWoHS/RxjM1Gqh91wR4MLfVT8Zt00D0Wn/AMz4U/q9pv8AMlfJKvLH5sayxeaEfzuIiJDJgiIgAiIgByb0uIVxdFuTUQB4q7X/ANwmi9rOqel/ZBqYaliVFzRYhuOlKpYE+TKnkTOP9rKyvD22bjhVynbRXu2/PQmdrHayGKsr2sY0lrziX2sdpIvaSoqQ0neaSg8696KKJGCdvv1mI8Aqr9QZx3C02qOqICzMwVVHEsxsB8Z9C7vbJGEwtHDixKKAxGgaodXbzYk+clW0PayUPHLlclU+7f8AS/EZGIiWBjxERABERABERABNF9J+B9WjXHImm3n6y/RvjN6kLbOzFxNCpRb3hoejDVT5ECP29XlVFIYuKXNpuJw7tJXtZ4x+GajUelUFmQlWHePy/vI/azUxqZWTLunhkvtYNWRO1jtYrWJ0Eo1J5NSRu1lO1nNZ3QSO0lGqSP2ku4HDNXqpSpi7OwUDvP5czESqYQuMMs6n6LsIVw1Sqffew71Qf3ZvhNzkPZGzhh6FKgvBFAv1bix8ySfOTJlq1TmVHI1FGny6aiIiI0OiIiACIiAFrFYZaqPTqKGR1Ksp4FSLEHynz/vvufU2bVN7tQY/sqvIjkjnk4+drjmB9CE21M0zeb0h4FFegy/ar3V0RVan4F29U+V4zWUWvaeCy4dOvGeKUXJd18/A4SKsr2sk7XpU3qlsNSajTPCm1XtreDFQQO4lvGQOwbpIWxp81F1TL/az3SYsQBckkAAakk6AADib8paoYe7LnLBb+sVAZgvPKCQCfEidw9G+xdnLT7bBE1Ko9t61u3Qnlk4Uxyuo1txMVCCk8ZGLm6lQhqcW/wA7vsWPRxuAcNbF4pf2xH7OmdeyBGpb98g27hfqZ0GaNt70iVNm4008fhmTBPYUcZSzVAGsLisoBsb34a6CwbUjdMLikqolWkyujgMrqQVZSLggjiJPjFRWEZOvXnWnrmXYiIoZEREAEREAEREAEREANS353M+2L2tGwrqOHAVFHuk8mHI+R7uPYqk1NmRwVZTYqwsQehE+jphN4t0MPjh+1Wz2sKiaOPE+8O43k63u3T9mXQg3Foqj1R6nBu2jtZl97dzzgGsK9GqCdFDWrC99Wpa2Hfea4WPQy1jV1LKKqVPS8MmdrKdrIec9DL9DDsx6eP8AaK1N9BOlLqXqWZ2CICzMbAAEknoAOM7FuDuT9jXt64HbsLBdD2SniL82PM+Q5k4z0fNs6hbKWXENoamIsGN+VMj1FHcLE87zosrLuvP/AIw0viWdpRh/3lN/ARI+0doJh6NWvWOWnSRqjtYmyKMzGw1Og4CQd3d6sNtCmamEqrUA0ZdVdD0dGsy91xrylaWRloiIAIiIAJZxeLSkjVKjBUUXZjoAJenMfSrtgmtSwgNkVBVYfediwW/8IUn8XdGqtTlx1E6wtHd11Szhd/IxO9+/NTGFkQmnh+ATg1Qdand+7w635ad9oBNpsO6m6bbSxDISUo08pqsPaOYnKid5ynXkB4S56Sdj4TC18Nh8HTVGRGasQWLHOV7MOzEkmyudfvDrK/RKceZJmxVzRt6qs6EenX6vxNbKXlOxlxFnvLGMlroTLIpCXdnbWfDVVq0XKOvAjpzBHNTzBniqdJsibgJitk0sdg85xCh+2p3LdqUYhwq+64tcAcRpa5BjtODl0IN5cQt0lJbN48PU6RuzvHS2ph2p1kQvly1qLAMjqfeCtxQ9Dw4dCcguzvsij7Kv7JRY4dfZyj/0RwRre77J7ic04Rg8SQquDboVNjr0InR9yd/MoXD4t7g6U6rG5HRXY8R0Y+fdKpXOfZkZ/iHBHBOtQ3XXT3S8PedCoV1qKrobqwBBHMHhLkxmF/ZYh6Q9iqDXQdHDAVwOQBL037y7mZOTTMiIiACIiACIiACIiAFjHY5KNNqlQ5VXifoAOZPScz3j3vrYklUJpUvuqbMw/fYa+Q08Zf3t3g+01cqH9khITozcC/5Du8Zq+IxAHGaSysY048yot/h9zNXl9KrNwpv2fj9iGcEOQng4OSqdcGXLSy0RZX6miB9klxKFpLyyhWGhHdbLDVMouZse62/b4eyOS9LhlJ1UfuE/7Tp4TGbI3d+31jhjUNO9NnVgA3rKVsCOY16jhMZtrdXFbPJ7dL072FZPWpnpc8UPcwHdeQq9Sm5cmf55EyjTqKPOhsdQ2v6RMMKeWkO3ZwQaZBVQpFiKhI7+Aveciq7CqfbFq7OIwlUklclQ0qC63IzMTlX9zVTawXlJWCF9ZOrNZb6nwFz42iI8Oo8trHqLlxCtrTz6HVt2tq1uwoU9oZBiCLM9OxoVX5ZHGgci11NjcNlBAvM/OJ7p4dq2Kp0FqpZz+0VlNzTUZmUpqGuAdGsJ1HD4h8LVShVLPRqHLQrMSzI/EUKzcTcA5Kh42ysc2U1KO6t1Qkop5Lq1uHXi5NYwZuIiRSWJyH0uYJkxlOtb1KtIKD/7lNmzD4Op+PSdemqekvYr4rAlaKGpUSolRFW2Y2OVrX/dZtIzWhqg0WPDLjkXEZPo9n6mieinaWTHMCSFehUuDcXNNlYN32Aqa+M1LFbSbFVq2JfjVdn15An1V8lsPKdk3Z2aaWyUNaiKddMNVQllAqBLuQCeIvo1upnDMETlRVFyQLDqbSJUi4wS9TRWdeFa5qVWumF54zv67GRFSDVkzBbs1amrMiDzdvgNPnMzhd0cOutR6tQ8wPUW/gvrf1SBKpBFpK/px7mpYiuLambv6JdumhUq06gYUHXOGytlFRSAMthrmUnh90SVTTCUPZoKpA45bt5sbmTKO2QfZp8bcTORu3B5jEqby4jcQcGtjXd7NhipiKjYNarUqrF2JpsDTdmu5QMRnFySAbdL24Y2nu5ilGVEZx96oEo26ado15vYxJY3NgO4SyDduvDj1uLRLryk+iGYXdaCWJPZY7dD3u3tOth6OHp1grGjUc6OTbDtSZRTDW5OVPQAW5Ta9h7ynFVWTs8oCFsxe5vcC1rd558pqNesADbiTYdT5deM2DcrB1Faq9RGQFVC5hlJ1JawOvIfGS7atVlNRzsVV3GD1VGt3v6m1xES4KkREQAREQATA757W7DDlVNnq3ReoX32+GniwmenMt9McamLcX9WmAg+GZj43NvwiT7Chzayz0W5X8RrulQeOr2/PQ12s0gbQwN8I+JYn/xloU1GgJyGpUY9QBlA7yZMxbeqZY29VAp4HDqbhaArN/8ALiT2rX8FyDymgupPaK7lBaxW8n2Mbs1SJl0WRsLRsJMUx+lHSsDNWWpjLBWM88tVjuw1uTNh7QGGxdCsfZVrP/A4KsfIG/lOyVKaupVgGVhYggFWU8QRwInBq9Wde3I2h22Bokm5QGmfwaD+nLKDitPdVF5F/wAKnjNN+ZoW8Po8xGGqu2DTtaDG6orDtKd+KkNbMoPAi5tx4XNvYW5NfFVU7elXoIL5ql1Q6A5QEYG+tuQ0vrwB6/LNbGIntMB3X1+HGQf8jUjDS2vMm/4+lKepJ+RF2JsSnhKS0qd2te7vYuxJuSSAPgNJI2hgVr0no1AcrixsSrDoysNVYGxDDUEAiQa+8SL7Cu3fbKPi2vynkbyLzRvkZVTvKTk3KW5ZxtpqKUY7F3YGOapTZKxBrUXNGsQLA1FCsHCgnKHRkqAX0FQDlMnNVXb1OnjKlT9pkq0VDD1cq1aLkA8faZaoHhSHSZLB71UatRKSZszXt6umgLG5BtwBhG4pSeFJHXQqJZaMxERHxksY9M1KqvVGHxUz5gouUyOvEAEfCfUpE+XMVSyEqNQCVB6gEgHztIlz2NBwfDjUT8PmbBu9vNUqVUoGnmZr2KnjZSx9U9wPPlNjwm1EYXB1PXTmJG9C27na4itjXHqUVNJLjjWqL65HTLTNv/s7pGp4PIXpn3GZPNSV/wCMgVaMYpNd8ia01zHGPbBNxWIBLfD4aflLmGxQB48Ji6uH9UkG0k7Nw2ovr3yLOIRlsZX/AFAcgT0/Rls1nJ0sL69fO/lLnZ2QS7Up3ACjU2UW5k8pxJA2zbdwsBlw5qtq1RyQTxCD1QB0Fwx85s0sYLCilTp0xwRQvwFry/NDShogolJOWqTYiIjggREQAREQATju31KYrEqx17Rz5FiR8iJ2Kcl9IeHKY9zawdUbx9XKT/Rbylrwuemq170VXFIaqSfuZr7ve4mLqXFRc3QW/h5D4aeU2/djdA43D4quhUVFdKdHOSF9Wz1bkX4hlHDQrMZvdu2+CbCCoVLNSbMVvlzCq7EAkAmwqKL25SyqXEJTUV1T+RXQt5xhra2a+ZZptpKPWkak+YqoOp0mZw+7wIvULHuWyj+8RecVoWmFUe+M4Sb+x214bXut6a26ZbS+/wDRh6mLtzlKKVKulNHbvANv5uE2vDbOoUrEIARzIuf5jeTv9ZVdLiZ2v+qF0pQfr9F9S/o/pt9ak/4+r+hrWG3QxFSxbJTHe2Zvgunzm67sUqmDoGkrK2Zi+bLwJULZRfh6o6zHNty/Bf7eEuDHORcac9O/gP11EpLji93crDeF4bfctaHCre3eYrL8X+IzWIxlRh67E917fIWEhDHKgtYDuHj3SArk2LEk/q8t1iLMR90/lK2Wp7yeSwjFLZIyf+q39kHvufDp4yLVxFRjqbDoPGR6WhXXm304f0xVxYXUm3jw6CKUUGMM8YpeXPj8OUm7rgfa6PX1j/0m/ufhLWz9jVcYDUpZRTLZc7NoQp1ygAk6+HObJsbc8UKi1mqM7rewACpqCDpqToTzk2hQm5KSW2SNWrQUXHO5sUREvCpMPvfjDRwOJqKSCKZAI4gsQtx3jNOB4miDy0n0Jt/Z4xGGrUGuA6lSRxF+BHeDr5TjW1dwcZSJ7MLWXkVIRvNXNv6pCuacpNNGm4Nd0KNOUKjw2/kbJ6GdsBRicEdCD9oQ9QctNx5EIfx90h7eoinjsUo51M//AOgFQ/NjPPo43ZxVHFtXrp2aikyWLKWYsynQKTYDLzPSTd9aWXGhuT0lP4lLKfkFjVdPkrPZkO4lTd3J03s1/ZhnX1T4/neScAnDwlhzdTL+AP0ErZ9hcO5ObUW8JlN3cL2mKpLyQGofw2y/1FZil5dwvNq3Ew11rVj7zBF8F1Nv5h/LHbaGuokN15aYM2uIiX5TCIiACIiACIiACYHeXc+ljvXYslVVKpUGoAvcZk4ML36cTrM9EXCcoPVF4YicIzWmSyjFbs7AXA4daCsXN2ZnItmdjckLyHIDXhzms+lnA5sPQq21SoVJ6K6n80Wb3MBv3hO02fiB91RUH4GDH5Ax6hN85Sfv+IzXprkuK7L4HEWBFiDqOE2DY28KsOzqkK3AE+yx7jyPceswNUyzgdnNisRRw63vVdU05KT6zeS3PlLHiFjRuY+3s10fu+xW2F5Vt5ex0fb3/c6JUYGn5fnMKaYFRh3/AF1/vN83u2EiUHr0hlKAFlHslbgE25EDXTjYzntWq2diB0t8B+vOYKtRlSlpZt6NWNRakT6LD9edpOFW1/ACa0mON7KOHX48pLoFnOp77DThGlFjrkjMrilFrnl116H6SLVx99ACdeJ0HEGeMPhRrLlSla/6/XKK0pCMvJaqVKhA1tfXQc/GW8RhtATrw1OsyQQEfP5meFw/aVKdL7xVf5iBFrrhCX0yzoO7WD7HCUEtb1AxH7z+u3zYzJygFtBKzQxWlJFI3l5EREUcPNX2T4GYt1EyVf2TITJOMch0IxrpRSpWqGyot20JNr9BqZzvfDb64urQairAUw4JawLZstvVHADKfjynRsRhVqI9NxdHFmGo0vfiNRNcx+49x+xYEfdfiO4ONfj8ZCu41JLEOhJoOEZZl1NJrVvVMkYGrxH6tPW1djmiQrqy3NrNzJNgFI0bymb2JupUYA5Mg6vdf6OJ85U6JyelLcsNUIxy2Y8FnuFmb3ZfEo9KnSZimcdoLZkClrtqdFNiTpr4zP4Pdqmmr3c9/s+Sj87zO0KIAFhbu5CT6FnNPMnjyIdW5i1hLPmXYiJalcIiIAIiIAIiIAIiIAJgt9Md2WEqLa/a3peTKbn4AzOzBb57ONbCNl9pCKijqRcEeYJ87R+3082OrpkYudXKlp64OP1cDKbDxRweLo4kLm7NjdeF1ZWRrHrZjbvEyBIYSLVozW1KMZrBk6daUXk7BgttUMdQY02zI4KOp0ZcwsVdeRsfA8rzmq0St0bijFG8Qcp+kxmxtsnBV1rA+r7NRR71M8fMcR3jvM2beCgFxLMuqVVWop5G4sbfAH8Uw/GbTkNSXT8/PU2nCbvnpp9TX6lHLUPfJeFTXyI+X+Zbxy6qe63n+hL1A6jx/wAzOt7l8uhOTr3X+UpXGnl9CD+UX4fCVqH5/npOMEeqA0t4D4Af4mS3Vo9pjFPJQz/AZR82Ex17L5fXh+U2LcGhft6v8KD/AHH6rJVtHVUihivLFNs2+IiXpTiW3qWP1lyR24mAqKyXa3CRyskcRLVpwVEt5Jcp05XLLoE4zjZbKSoSeyJUCcwJyeMk9qIlYpBkRETpwREQAREQAREQAREQAS3XS6kS5EAOcbf3Hc1GqYZlAY3NN7gBjxKsAdD0t/jXcRupjb2yKe8VBb52PynXqq3JlhqQllC+rRjjJXSsaMpZwct2f6O61Rx9pdUp+8KZLORzFyAF8dZtG+OCC06TqABSKrpypuAth55JsrKJqe3d6sO9KrSQmpmUrddFBtocx42NjpfhK2+rc2DVSXl5k+zo8uS5a8zX8WLp4H/MtUamo/X65zxTqlqevG2v5y1Rq8D1Hw5zMM0SMzfT9dP8T0x1AkanU4T12+t/1pOZDBcxdWyn9d023cbadIURRzWqFmax0zXNhlPPQDTjNMbBtUIvfx5SXg9kVKllpqXA0uPVUEfvH/vJFCpKE8xWRmrTjKOJPB1OJawiEU0DakKoJvfUAX1PGXZoEUolt05y5EDqeCwDKy4Uni0BWQolyeVE9zgliIiBwREpOgViIgAiIgAiIgAiIgAiIgAiIgBFqDUy0yyQw4zwVjo2RHWaBtrdU0uHD3X4BhyD9Gtz5/IdFZJ4egGBRhdToQZEubdVl4ok29Z0n4M5CFZSRa3IiWqGFYkjhr4m03HeTdSoGU0UaoCbC1swvfRr8u/9GRsncl9DWYIPupq3mx0HkD4yj/8ANVctOC459JR1ZNfwuB4A/Aak9Jm8BuxUYg5cg6v7XkvH6TbcFsenR9hQD97ix/EdZMCSbTsUt5shzu3+1GHwm7lNLF71CObcP5eHxvMzRoCw+nCMku0xLCEIw2SIU5ylu2eoiI6NiIgwA8M0LKRaAo92iUBnqAkREQAREQAREQAREQAREQAREQAREQAREQAsnjPJlYjiGzwYXjEQfQ6upenmViMDpUSspEAKyqxE6cPUREUcEoYiAHmIidFFZUREDjKyglInDh6iIgAiIgAiIgAiIgB//9k=">
            <a:hlinkClick r:id="rId10"/>
          </p:cNvPr>
          <p:cNvSpPr>
            <a:spLocks noChangeAspect="1" noChangeArrowheads="1"/>
          </p:cNvSpPr>
          <p:nvPr/>
        </p:nvSpPr>
        <p:spPr bwMode="auto">
          <a:xfrm>
            <a:off x="71438"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2" name="Picture 18" descr="http://blogforarizona.net/wp-content/uploads/2014/05/Debat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61212" y="5181600"/>
            <a:ext cx="2082788" cy="15628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826242" y="5638800"/>
            <a:ext cx="1165704" cy="938719"/>
          </a:xfrm>
          <a:prstGeom prst="rect">
            <a:avLst/>
          </a:prstGeom>
          <a:noFill/>
        </p:spPr>
        <p:txBody>
          <a:bodyPr wrap="none" lIns="91440" tIns="45720" rIns="91440" bIns="45720">
            <a:spAutoFit/>
          </a:bodyPr>
          <a:lstStyle/>
          <a:p>
            <a:pPr algn="ctr"/>
            <a:r>
              <a:rPr lang="en-US" sz="5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vs.</a:t>
            </a:r>
            <a:endParaRPr lang="en-US" sz="5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54" name="Picture 10" descr="https://encrypted-tbn2.gstatic.com/images?q=tbn:ANd9GcRlbqqA1CFef3tNQ2CmwOINqEAq29fXh-Ni5tlSqWP3U6_Afr_i">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4906837"/>
            <a:ext cx="1189162" cy="1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876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 </a:t>
            </a:r>
          </a:p>
        </p:txBody>
      </p:sp>
      <p:sp>
        <p:nvSpPr>
          <p:cNvPr id="3" name="Content Placeholder 2"/>
          <p:cNvSpPr>
            <a:spLocks noGrp="1"/>
          </p:cNvSpPr>
          <p:nvPr>
            <p:ph idx="1"/>
          </p:nvPr>
        </p:nvSpPr>
        <p:spPr/>
        <p:txBody>
          <a:bodyPr>
            <a:normAutofit fontScale="85000" lnSpcReduction="20000"/>
          </a:bodyPr>
          <a:lstStyle/>
          <a:p>
            <a:r>
              <a:rPr lang="en-US" dirty="0"/>
              <a:t>To do well on the ACT Science exam, use the following strategies: </a:t>
            </a:r>
          </a:p>
          <a:p>
            <a:pPr lvl="1"/>
            <a:r>
              <a:rPr lang="en-US" dirty="0"/>
              <a:t>1. Identify the </a:t>
            </a:r>
            <a:r>
              <a:rPr lang="en-US" b="1" dirty="0"/>
              <a:t>subject matter </a:t>
            </a:r>
            <a:r>
              <a:rPr lang="en-US" dirty="0"/>
              <a:t>of each passage. </a:t>
            </a:r>
          </a:p>
          <a:p>
            <a:pPr lvl="1"/>
            <a:r>
              <a:rPr lang="en-US" dirty="0"/>
              <a:t>2. Determine </a:t>
            </a:r>
            <a:r>
              <a:rPr lang="en-US" b="1" dirty="0"/>
              <a:t>why this research was conducted </a:t>
            </a:r>
            <a:r>
              <a:rPr lang="en-US" dirty="0"/>
              <a:t>(what was the scientist trying to determine?). </a:t>
            </a:r>
          </a:p>
          <a:p>
            <a:pPr lvl="1"/>
            <a:r>
              <a:rPr lang="en-US" dirty="0"/>
              <a:t>3. Determine </a:t>
            </a:r>
            <a:r>
              <a:rPr lang="en-US" b="1" dirty="0"/>
              <a:t>what trends and correlations </a:t>
            </a:r>
            <a:r>
              <a:rPr lang="en-US" dirty="0"/>
              <a:t>can be found in their data. </a:t>
            </a:r>
          </a:p>
          <a:p>
            <a:pPr lvl="1"/>
            <a:r>
              <a:rPr lang="en-US" dirty="0"/>
              <a:t>4. </a:t>
            </a:r>
            <a:r>
              <a:rPr lang="en-US" b="1" dirty="0"/>
              <a:t>Start with the easiest questions first </a:t>
            </a:r>
            <a:r>
              <a:rPr lang="en-US" dirty="0"/>
              <a:t>(look-up questions, then spotting trends and drawing inferences) and save the hardest for last (scientific method, compare and contrast). </a:t>
            </a:r>
          </a:p>
          <a:p>
            <a:pPr lvl="1"/>
            <a:r>
              <a:rPr lang="en-US" dirty="0"/>
              <a:t>5. </a:t>
            </a:r>
            <a:r>
              <a:rPr lang="en-US" b="1" dirty="0"/>
              <a:t>Practice, practice, practice</a:t>
            </a:r>
            <a:r>
              <a:rPr lang="en-US" dirty="0"/>
              <a:t>!  The ACT Science exam tests your ability to think like  a scientist (not your knowledge of science), and this ability can be improved through practice tests.  The more you practice, the better you will do. </a:t>
            </a:r>
          </a:p>
          <a:p>
            <a:endParaRPr lang="en-US" dirty="0"/>
          </a:p>
        </p:txBody>
      </p:sp>
    </p:spTree>
    <p:extLst>
      <p:ext uri="{BB962C8B-B14F-4D97-AF65-F5344CB8AC3E}">
        <p14:creationId xmlns:p14="http://schemas.microsoft.com/office/powerpoint/2010/main" val="1478085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Pacing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There are two major rules for pacing:</a:t>
            </a:r>
          </a:p>
          <a:p>
            <a:pPr lvl="1"/>
            <a:r>
              <a:rPr lang="en-US" dirty="0"/>
              <a:t>1. </a:t>
            </a:r>
            <a:r>
              <a:rPr lang="en-US" u="sng" dirty="0"/>
              <a:t>Answer as many questions as you can</a:t>
            </a:r>
            <a:r>
              <a:rPr lang="en-US" dirty="0"/>
              <a:t>; even wrong answers get you more points than unanswered questions. </a:t>
            </a:r>
          </a:p>
          <a:p>
            <a:pPr lvl="2"/>
            <a:r>
              <a:rPr lang="en-US" dirty="0"/>
              <a:t>Determine the score you think you want to achieve based on practice tests. </a:t>
            </a:r>
          </a:p>
          <a:p>
            <a:pPr lvl="2"/>
            <a:r>
              <a:rPr lang="en-US" dirty="0"/>
              <a:t>Determine the number of questions you need to answer in order to achieve that goal </a:t>
            </a:r>
          </a:p>
          <a:p>
            <a:pPr lvl="1"/>
            <a:r>
              <a:rPr lang="en-US" dirty="0" smtClean="0"/>
              <a:t>2</a:t>
            </a:r>
            <a:r>
              <a:rPr lang="en-US" dirty="0"/>
              <a:t>. </a:t>
            </a:r>
            <a:r>
              <a:rPr lang="en-US" u="sng" dirty="0"/>
              <a:t>Answer the easiest questions first</a:t>
            </a:r>
            <a:r>
              <a:rPr lang="en-US" dirty="0"/>
              <a:t>. </a:t>
            </a:r>
          </a:p>
          <a:p>
            <a:pPr lvl="2"/>
            <a:r>
              <a:rPr lang="en-US" dirty="0" smtClean="0"/>
              <a:t>If </a:t>
            </a:r>
            <a:r>
              <a:rPr lang="en-US" dirty="0"/>
              <a:t>you have no idea, guess and come back.</a:t>
            </a:r>
          </a:p>
          <a:p>
            <a:pPr lvl="2"/>
            <a:r>
              <a:rPr lang="en-US" dirty="0"/>
              <a:t>Because each passages’ questions are specific to the information in that passage, try to finish the questions in each passage before moving onto a new one (even if you have to guess). </a:t>
            </a:r>
          </a:p>
          <a:p>
            <a:endParaRPr lang="en-US" dirty="0"/>
          </a:p>
        </p:txBody>
      </p:sp>
    </p:spTree>
    <p:extLst>
      <p:ext uri="{BB962C8B-B14F-4D97-AF65-F5344CB8AC3E}">
        <p14:creationId xmlns:p14="http://schemas.microsoft.com/office/powerpoint/2010/main" val="149656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It is important for you to take the </a:t>
            </a:r>
            <a:r>
              <a:rPr lang="en-US" i="1" dirty="0"/>
              <a:t>practice tests </a:t>
            </a:r>
            <a:r>
              <a:rPr lang="en-US" dirty="0"/>
              <a:t>as much as you can; this will enable you to determine your average score.</a:t>
            </a:r>
          </a:p>
          <a:p>
            <a:pPr lvl="1"/>
            <a:r>
              <a:rPr lang="en-US" dirty="0"/>
              <a:t>Once you know your average score, set a goal to improve this score by 5-10 percentile points at most. </a:t>
            </a:r>
          </a:p>
          <a:p>
            <a:pPr lvl="1"/>
            <a:r>
              <a:rPr lang="en-US" dirty="0"/>
              <a:t>Any goal higher than 5-10 percentage points is not feasible in most cases. </a:t>
            </a:r>
          </a:p>
          <a:p>
            <a:r>
              <a:rPr lang="en-US" dirty="0"/>
              <a:t>For example, if you got 28 questions correct out of 40, this would put you in the 80</a:t>
            </a:r>
            <a:r>
              <a:rPr lang="en-US" baseline="30000" dirty="0"/>
              <a:t>th</a:t>
            </a:r>
            <a:r>
              <a:rPr lang="en-US" dirty="0"/>
              <a:t> percentile. </a:t>
            </a:r>
          </a:p>
          <a:p>
            <a:pPr lvl="1"/>
            <a:r>
              <a:rPr lang="en-US" dirty="0"/>
              <a:t>You could feasibly improve your score with practice to the 85</a:t>
            </a:r>
            <a:r>
              <a:rPr lang="en-US" baseline="30000" dirty="0"/>
              <a:t>th</a:t>
            </a:r>
            <a:r>
              <a:rPr lang="en-US" dirty="0"/>
              <a:t> or 90</a:t>
            </a:r>
            <a:r>
              <a:rPr lang="en-US" baseline="30000" dirty="0"/>
              <a:t>th</a:t>
            </a:r>
            <a:r>
              <a:rPr lang="en-US" dirty="0"/>
              <a:t> percentile. </a:t>
            </a:r>
          </a:p>
          <a:p>
            <a:pPr lvl="1"/>
            <a:r>
              <a:rPr lang="en-US" dirty="0"/>
              <a:t>This would require you to get 34 questions correct out of 40. </a:t>
            </a:r>
          </a:p>
          <a:p>
            <a:r>
              <a:rPr lang="en-US" dirty="0"/>
              <a:t>To get to the 99</a:t>
            </a:r>
            <a:r>
              <a:rPr lang="en-US" baseline="30000" dirty="0"/>
              <a:t>th</a:t>
            </a:r>
            <a:r>
              <a:rPr lang="en-US" dirty="0"/>
              <a:t> percentile, you would need to score at least 37 out of 40. </a:t>
            </a:r>
          </a:p>
          <a:p>
            <a:pPr lvl="1"/>
            <a:r>
              <a:rPr lang="en-US" dirty="0"/>
              <a:t>This means that statistically you would need to answer all 40 questions (because even if you could get all 40 correct, you are likely to make mistakes due to the pressure of actually taking the test). </a:t>
            </a:r>
          </a:p>
          <a:p>
            <a:endParaRPr lang="en-US" dirty="0"/>
          </a:p>
        </p:txBody>
      </p:sp>
    </p:spTree>
    <p:extLst>
      <p:ext uri="{BB962C8B-B14F-4D97-AF65-F5344CB8AC3E}">
        <p14:creationId xmlns:p14="http://schemas.microsoft.com/office/powerpoint/2010/main" val="170994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609600"/>
            <a:ext cx="6400800" cy="2286000"/>
          </a:xfrm>
        </p:spPr>
        <p:txBody>
          <a:bodyPr/>
          <a:lstStyle/>
          <a:p>
            <a:r>
              <a:rPr lang="en-US" dirty="0" smtClean="0"/>
              <a:t>The “How” of Science and the ACT Exam</a:t>
            </a:r>
            <a:endParaRPr lang="en-US" dirty="0"/>
          </a:p>
        </p:txBody>
      </p:sp>
      <p:pic>
        <p:nvPicPr>
          <p:cNvPr id="7170" name="Picture 2" descr="http://t2.gstatic.com/images?q=tbn:ANd9GcRT2yp00ij_JVZzpjcbuagKsK1HHc-BA9aV9iZtF9rF4BkFtyqx4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33600"/>
            <a:ext cx="3352800" cy="393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0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4352</TotalTime>
  <Words>3849</Words>
  <Application>Microsoft Office PowerPoint</Application>
  <PresentationFormat>On-screen Show (4:3)</PresentationFormat>
  <Paragraphs>302</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Gill Sans MT</vt:lpstr>
      <vt:lpstr>Verdana</vt:lpstr>
      <vt:lpstr>Wingdings 2</vt:lpstr>
      <vt:lpstr>Solstice</vt:lpstr>
      <vt:lpstr>ACT Science Prep</vt:lpstr>
      <vt:lpstr>Intro</vt:lpstr>
      <vt:lpstr>How to succeed.</vt:lpstr>
      <vt:lpstr>Data Analysis</vt:lpstr>
      <vt:lpstr>Compare and Contrast</vt:lpstr>
      <vt:lpstr>Pacing</vt:lpstr>
      <vt:lpstr>Rules of Pacing</vt:lpstr>
      <vt:lpstr>Practicing</vt:lpstr>
      <vt:lpstr>The “How” of Science and the ACT Exam</vt:lpstr>
      <vt:lpstr>Analysis &amp; Logic</vt:lpstr>
      <vt:lpstr>Science 101</vt:lpstr>
      <vt:lpstr>Dependent Variables</vt:lpstr>
      <vt:lpstr>Independent Variables</vt:lpstr>
      <vt:lpstr>Control</vt:lpstr>
      <vt:lpstr>Science and the ACT</vt:lpstr>
      <vt:lpstr>Types of ACT Science Questions</vt:lpstr>
      <vt:lpstr>Strategies for specific kinds of questions.</vt:lpstr>
      <vt:lpstr>Look-up Questions</vt:lpstr>
      <vt:lpstr>Look-up Questions</vt:lpstr>
      <vt:lpstr>Look-up Strategies</vt:lpstr>
      <vt:lpstr>Look-up Strategies</vt:lpstr>
      <vt:lpstr>Anticipate the Answer</vt:lpstr>
      <vt:lpstr>Trend-Spotting Questions</vt:lpstr>
      <vt:lpstr>Trend-spotting Questions</vt:lpstr>
      <vt:lpstr>Interpolation</vt:lpstr>
      <vt:lpstr>Extrapolation</vt:lpstr>
      <vt:lpstr>Graphic Representation</vt:lpstr>
      <vt:lpstr>Graphic Representation</vt:lpstr>
      <vt:lpstr>Graphic Representation</vt:lpstr>
      <vt:lpstr>Combination Relationships</vt:lpstr>
      <vt:lpstr>Graphic Representation</vt:lpstr>
      <vt:lpstr>Inference Questions</vt:lpstr>
      <vt:lpstr>Inference Questions</vt:lpstr>
      <vt:lpstr>Inference Question Wording</vt:lpstr>
      <vt:lpstr>Inference Questions</vt:lpstr>
      <vt:lpstr>Inference vs. Misinterpretation</vt:lpstr>
      <vt:lpstr>Inference Questions</vt:lpstr>
      <vt:lpstr>Inference, Compare &amp; Contrast</vt:lpstr>
      <vt:lpstr>Scientific Method Questions</vt:lpstr>
      <vt:lpstr>Scientific Method Questions</vt:lpstr>
      <vt:lpstr>These are the hard ones</vt:lpstr>
      <vt:lpstr>How to Spot Them</vt:lpstr>
      <vt:lpstr>Scientific Method Questions</vt:lpstr>
      <vt:lpstr>Hypotheses</vt:lpstr>
      <vt:lpstr>Predictions</vt:lpstr>
      <vt:lpstr>Validity of Experiments</vt:lpstr>
      <vt:lpstr>Validity of Experiments</vt:lpstr>
      <vt:lpstr>Validity of Experiments</vt:lpstr>
      <vt:lpstr>Validity of Experiments</vt:lpstr>
      <vt:lpstr>Modification</vt:lpstr>
      <vt:lpstr>Compare &amp; Contrast Questions</vt:lpstr>
      <vt:lpstr>Compare &amp; Contrast Questions</vt:lpstr>
      <vt:lpstr>Compare &amp; Contrast </vt:lpstr>
      <vt:lpstr>Compare &amp; Contrast </vt:lpstr>
      <vt:lpstr>Compare &amp; Contrast </vt:lpstr>
      <vt:lpstr>C&amp;C Strategies </vt:lpstr>
      <vt:lpstr>C&amp;C Strategies</vt:lpstr>
      <vt:lpstr>Final Thoughts</vt:lpstr>
      <vt:lpstr>Final Thoughts </vt:lpstr>
      <vt:lpstr>Final Thoughts </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Science Prep</dc:title>
  <dc:creator>WUHS</dc:creator>
  <cp:lastModifiedBy>Kohn Craig</cp:lastModifiedBy>
  <cp:revision>102</cp:revision>
  <dcterms:created xsi:type="dcterms:W3CDTF">2014-08-08T17:04:56Z</dcterms:created>
  <dcterms:modified xsi:type="dcterms:W3CDTF">2014-08-26T17:38:52Z</dcterms:modified>
</cp:coreProperties>
</file>